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26"/>
  </p:notesMasterIdLst>
  <p:sldIdLst>
    <p:sldId id="256" r:id="rId2"/>
    <p:sldId id="257" r:id="rId3"/>
    <p:sldId id="261" r:id="rId4"/>
    <p:sldId id="260" r:id="rId5"/>
    <p:sldId id="259" r:id="rId6"/>
    <p:sldId id="262" r:id="rId7"/>
    <p:sldId id="263" r:id="rId8"/>
    <p:sldId id="264" r:id="rId9"/>
    <p:sldId id="280" r:id="rId10"/>
    <p:sldId id="281" r:id="rId11"/>
    <p:sldId id="265" r:id="rId12"/>
    <p:sldId id="266" r:id="rId13"/>
    <p:sldId id="272" r:id="rId14"/>
    <p:sldId id="268" r:id="rId15"/>
    <p:sldId id="273" r:id="rId16"/>
    <p:sldId id="269" r:id="rId17"/>
    <p:sldId id="274" r:id="rId18"/>
    <p:sldId id="270" r:id="rId19"/>
    <p:sldId id="275" r:id="rId20"/>
    <p:sldId id="271" r:id="rId21"/>
    <p:sldId id="276" r:id="rId22"/>
    <p:sldId id="278" r:id="rId23"/>
    <p:sldId id="277"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2A8BC-1590-4D8D-BB54-8734CD866A18}" v="663" dt="2025-06-26T02:24:24.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0029" autoAdjust="0"/>
  </p:normalViewPr>
  <p:slideViewPr>
    <p:cSldViewPr snapToGrid="0">
      <p:cViewPr varScale="1">
        <p:scale>
          <a:sx n="65" d="100"/>
          <a:sy n="65" d="100"/>
        </p:scale>
        <p:origin x="1542" y="34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1" d="100"/>
          <a:sy n="71" d="100"/>
        </p:scale>
        <p:origin x="3219" y="5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yl Tan" userId="f29e999665a76414" providerId="LiveId" clId="{1622A8BC-1590-4D8D-BB54-8734CD866A18}"/>
    <pc:docChg chg="undo redo custSel addSld delSld modSld sldOrd modMainMaster modShowInfo">
      <pc:chgData name="Daryl Tan" userId="f29e999665a76414" providerId="LiveId" clId="{1622A8BC-1590-4D8D-BB54-8734CD866A18}" dt="2025-06-27T06:26:14.364" v="14865" actId="1076"/>
      <pc:docMkLst>
        <pc:docMk/>
      </pc:docMkLst>
      <pc:sldChg chg="addSp modSp mod modTransition setBg modNotesTx">
        <pc:chgData name="Daryl Tan" userId="f29e999665a76414" providerId="LiveId" clId="{1622A8BC-1590-4D8D-BB54-8734CD866A18}" dt="2025-06-27T06:26:14.364" v="14865" actId="1076"/>
        <pc:sldMkLst>
          <pc:docMk/>
          <pc:sldMk cId="4155860073" sldId="256"/>
        </pc:sldMkLst>
        <pc:spChg chg="mod">
          <ac:chgData name="Daryl Tan" userId="f29e999665a76414" providerId="LiveId" clId="{1622A8BC-1590-4D8D-BB54-8734CD866A18}" dt="2025-06-13T09:41:38.597" v="6346" actId="14100"/>
          <ac:spMkLst>
            <pc:docMk/>
            <pc:sldMk cId="4155860073" sldId="256"/>
            <ac:spMk id="2" creationId="{C03D5205-2892-A471-FB38-5064273141F2}"/>
          </ac:spMkLst>
        </pc:spChg>
        <pc:spChg chg="mod">
          <ac:chgData name="Daryl Tan" userId="f29e999665a76414" providerId="LiveId" clId="{1622A8BC-1590-4D8D-BB54-8734CD866A18}" dt="2025-06-27T06:26:14.364" v="14865" actId="1076"/>
          <ac:spMkLst>
            <pc:docMk/>
            <pc:sldMk cId="4155860073" sldId="256"/>
            <ac:spMk id="3" creationId="{6B703BFD-D098-822E-2D21-8F7C3FE6BFAA}"/>
          </ac:spMkLst>
        </pc:spChg>
        <pc:picChg chg="add mod">
          <ac:chgData name="Daryl Tan" userId="f29e999665a76414" providerId="LiveId" clId="{1622A8BC-1590-4D8D-BB54-8734CD866A18}" dt="2025-06-10T10:04:12.923" v="107" actId="14100"/>
          <ac:picMkLst>
            <pc:docMk/>
            <pc:sldMk cId="4155860073" sldId="256"/>
            <ac:picMk id="1026" creationId="{F88A18AE-1602-31CC-B78B-6D827E565131}"/>
          </ac:picMkLst>
        </pc:picChg>
        <pc:picChg chg="add mod">
          <ac:chgData name="Daryl Tan" userId="f29e999665a76414" providerId="LiveId" clId="{1622A8BC-1590-4D8D-BB54-8734CD866A18}" dt="2025-06-11T07:54:52.515" v="5560" actId="14100"/>
          <ac:picMkLst>
            <pc:docMk/>
            <pc:sldMk cId="4155860073" sldId="256"/>
            <ac:picMk id="1028" creationId="{E4AE6C0D-1B16-D9AF-B5D0-27A9CAB9B550}"/>
          </ac:picMkLst>
        </pc:picChg>
      </pc:sldChg>
      <pc:sldChg chg="addSp delSp modSp new mod modTransition setBg modAnim modNotesTx">
        <pc:chgData name="Daryl Tan" userId="f29e999665a76414" providerId="LiveId" clId="{1622A8BC-1590-4D8D-BB54-8734CD866A18}" dt="2025-06-25T02:29:05.019" v="14191" actId="20577"/>
        <pc:sldMkLst>
          <pc:docMk/>
          <pc:sldMk cId="2334238394" sldId="257"/>
        </pc:sldMkLst>
        <pc:spChg chg="mod">
          <ac:chgData name="Daryl Tan" userId="f29e999665a76414" providerId="LiveId" clId="{1622A8BC-1590-4D8D-BB54-8734CD866A18}" dt="2025-06-13T09:39:50.248" v="6328" actId="26606"/>
          <ac:spMkLst>
            <pc:docMk/>
            <pc:sldMk cId="2334238394" sldId="257"/>
            <ac:spMk id="2" creationId="{C1188819-3683-9DB9-CFAC-0B0775AE0828}"/>
          </ac:spMkLst>
        </pc:spChg>
        <pc:spChg chg="mod">
          <ac:chgData name="Daryl Tan" userId="f29e999665a76414" providerId="LiveId" clId="{1622A8BC-1590-4D8D-BB54-8734CD866A18}" dt="2025-06-17T03:26:08.589" v="13609" actId="14100"/>
          <ac:spMkLst>
            <pc:docMk/>
            <pc:sldMk cId="2334238394" sldId="257"/>
            <ac:spMk id="3" creationId="{4D1ABBE1-E179-B857-B317-B0E2007A76AA}"/>
          </ac:spMkLst>
        </pc:spChg>
        <pc:picChg chg="add mod">
          <ac:chgData name="Daryl Tan" userId="f29e999665a76414" providerId="LiveId" clId="{1622A8BC-1590-4D8D-BB54-8734CD866A18}" dt="2025-06-17T04:37:10.525" v="13636" actId="1076"/>
          <ac:picMkLst>
            <pc:docMk/>
            <pc:sldMk cId="2334238394" sldId="257"/>
            <ac:picMk id="4" creationId="{228EFADB-6AAB-85AB-78F0-22C9BD7EA06F}"/>
          </ac:picMkLst>
        </pc:picChg>
        <pc:picChg chg="add mod">
          <ac:chgData name="Daryl Tan" userId="f29e999665a76414" providerId="LiveId" clId="{1622A8BC-1590-4D8D-BB54-8734CD866A18}" dt="2025-06-17T04:37:08.227" v="13635" actId="1076"/>
          <ac:picMkLst>
            <pc:docMk/>
            <pc:sldMk cId="2334238394" sldId="257"/>
            <ac:picMk id="1028" creationId="{871F94B6-5CEA-4E8C-62C4-8D89D0446B67}"/>
          </ac:picMkLst>
        </pc:picChg>
      </pc:sldChg>
      <pc:sldChg chg="modSp new del mod modNotesTx">
        <pc:chgData name="Daryl Tan" userId="f29e999665a76414" providerId="LiveId" clId="{1622A8BC-1590-4D8D-BB54-8734CD866A18}" dt="2025-06-10T10:20:27.139" v="625" actId="47"/>
        <pc:sldMkLst>
          <pc:docMk/>
          <pc:sldMk cId="2030383531" sldId="258"/>
        </pc:sldMkLst>
      </pc:sldChg>
      <pc:sldChg chg="addSp delSp modSp new mod modTransition modAnim modNotesTx">
        <pc:chgData name="Daryl Tan" userId="f29e999665a76414" providerId="LiveId" clId="{1622A8BC-1590-4D8D-BB54-8734CD866A18}" dt="2025-06-17T07:47:39.845" v="13806" actId="113"/>
        <pc:sldMkLst>
          <pc:docMk/>
          <pc:sldMk cId="2477784072" sldId="259"/>
        </pc:sldMkLst>
        <pc:spChg chg="mod">
          <ac:chgData name="Daryl Tan" userId="f29e999665a76414" providerId="LiveId" clId="{1622A8BC-1590-4D8D-BB54-8734CD866A18}" dt="2025-06-17T07:47:39.845" v="13806" actId="113"/>
          <ac:spMkLst>
            <pc:docMk/>
            <pc:sldMk cId="2477784072" sldId="259"/>
            <ac:spMk id="2" creationId="{3BAF4865-3356-B4C5-8B32-6F7067176B8C}"/>
          </ac:spMkLst>
        </pc:spChg>
        <pc:spChg chg="mod">
          <ac:chgData name="Daryl Tan" userId="f29e999665a76414" providerId="LiveId" clId="{1622A8BC-1590-4D8D-BB54-8734CD866A18}" dt="2025-06-17T07:23:46.429" v="13758" actId="20577"/>
          <ac:spMkLst>
            <pc:docMk/>
            <pc:sldMk cId="2477784072" sldId="259"/>
            <ac:spMk id="3" creationId="{11DD405F-66DF-4237-54D8-63DE355BA450}"/>
          </ac:spMkLst>
        </pc:spChg>
        <pc:picChg chg="add mod">
          <ac:chgData name="Daryl Tan" userId="f29e999665a76414" providerId="LiveId" clId="{1622A8BC-1590-4D8D-BB54-8734CD866A18}" dt="2025-06-16T08:46:58.272" v="10590" actId="1076"/>
          <ac:picMkLst>
            <pc:docMk/>
            <pc:sldMk cId="2477784072" sldId="259"/>
            <ac:picMk id="5" creationId="{B2EF5CB4-4EBF-FFB6-FC16-945262A00926}"/>
          </ac:picMkLst>
        </pc:picChg>
        <pc:picChg chg="add mod">
          <ac:chgData name="Daryl Tan" userId="f29e999665a76414" providerId="LiveId" clId="{1622A8BC-1590-4D8D-BB54-8734CD866A18}" dt="2025-06-15T10:02:39.523" v="8343" actId="1076"/>
          <ac:picMkLst>
            <pc:docMk/>
            <pc:sldMk cId="2477784072" sldId="259"/>
            <ac:picMk id="9" creationId="{0D216202-A0F5-47FC-9D32-A87078D58CEE}"/>
          </ac:picMkLst>
        </pc:picChg>
        <pc:picChg chg="add mod">
          <ac:chgData name="Daryl Tan" userId="f29e999665a76414" providerId="LiveId" clId="{1622A8BC-1590-4D8D-BB54-8734CD866A18}" dt="2025-06-16T08:47:46.702" v="10592" actId="1076"/>
          <ac:picMkLst>
            <pc:docMk/>
            <pc:sldMk cId="2477784072" sldId="259"/>
            <ac:picMk id="11" creationId="{B5BDB5D3-1044-4AE9-2093-EF1983788E78}"/>
          </ac:picMkLst>
        </pc:picChg>
        <pc:picChg chg="add mod">
          <ac:chgData name="Daryl Tan" userId="f29e999665a76414" providerId="LiveId" clId="{1622A8BC-1590-4D8D-BB54-8734CD866A18}" dt="2025-06-15T10:02:45.815" v="8345" actId="1076"/>
          <ac:picMkLst>
            <pc:docMk/>
            <pc:sldMk cId="2477784072" sldId="259"/>
            <ac:picMk id="4100" creationId="{96B9BDFC-514F-CB17-67ED-FD931EC609B8}"/>
          </ac:picMkLst>
        </pc:picChg>
      </pc:sldChg>
      <pc:sldChg chg="addSp delSp modSp add mod modTransition setBg modAnim delDesignElem modNotesTx">
        <pc:chgData name="Daryl Tan" userId="f29e999665a76414" providerId="LiveId" clId="{1622A8BC-1590-4D8D-BB54-8734CD866A18}" dt="2025-06-17T04:38:42.020" v="13653"/>
        <pc:sldMkLst>
          <pc:docMk/>
          <pc:sldMk cId="1929418448" sldId="260"/>
        </pc:sldMkLst>
        <pc:spChg chg="mod">
          <ac:chgData name="Daryl Tan" userId="f29e999665a76414" providerId="LiveId" clId="{1622A8BC-1590-4D8D-BB54-8734CD866A18}" dt="2025-06-13T09:45:19.346" v="6388" actId="1076"/>
          <ac:spMkLst>
            <pc:docMk/>
            <pc:sldMk cId="1929418448" sldId="260"/>
            <ac:spMk id="2" creationId="{F0EEC00B-874D-E8D9-C0AB-AA38660113EB}"/>
          </ac:spMkLst>
        </pc:spChg>
        <pc:spChg chg="mod">
          <ac:chgData name="Daryl Tan" userId="f29e999665a76414" providerId="LiveId" clId="{1622A8BC-1590-4D8D-BB54-8734CD866A18}" dt="2025-06-13T09:45:08.751" v="6387" actId="14100"/>
          <ac:spMkLst>
            <pc:docMk/>
            <pc:sldMk cId="1929418448" sldId="260"/>
            <ac:spMk id="4" creationId="{60CC0BCB-293D-9CA1-2A4F-B922A64B11C6}"/>
          </ac:spMkLst>
        </pc:spChg>
        <pc:picChg chg="add mod">
          <ac:chgData name="Daryl Tan" userId="f29e999665a76414" providerId="LiveId" clId="{1622A8BC-1590-4D8D-BB54-8734CD866A18}" dt="2025-06-13T09:45:26.191" v="6405" actId="1038"/>
          <ac:picMkLst>
            <pc:docMk/>
            <pc:sldMk cId="1929418448" sldId="260"/>
            <ac:picMk id="3074" creationId="{15263B5A-90F4-19FC-06F9-FFD9D9C16CB4}"/>
          </ac:picMkLst>
        </pc:picChg>
      </pc:sldChg>
      <pc:sldChg chg="addSp delSp modSp add mod modTransition setBg modAnim delDesignElem modNotesTx">
        <pc:chgData name="Daryl Tan" userId="f29e999665a76414" providerId="LiveId" clId="{1622A8BC-1590-4D8D-BB54-8734CD866A18}" dt="2025-06-25T02:29:45.883" v="14192" actId="20577"/>
        <pc:sldMkLst>
          <pc:docMk/>
          <pc:sldMk cId="683011553" sldId="261"/>
        </pc:sldMkLst>
        <pc:spChg chg="mod">
          <ac:chgData name="Daryl Tan" userId="f29e999665a76414" providerId="LiveId" clId="{1622A8BC-1590-4D8D-BB54-8734CD866A18}" dt="2025-06-11T08:00:12.780" v="5627" actId="1076"/>
          <ac:spMkLst>
            <pc:docMk/>
            <pc:sldMk cId="683011553" sldId="261"/>
            <ac:spMk id="2" creationId="{0A500F15-B692-FDFF-2B4D-6AF933FED0C8}"/>
          </ac:spMkLst>
        </pc:spChg>
        <pc:spChg chg="mod">
          <ac:chgData name="Daryl Tan" userId="f29e999665a76414" providerId="LiveId" clId="{1622A8BC-1590-4D8D-BB54-8734CD866A18}" dt="2025-06-11T07:59:19.366" v="5593" actId="207"/>
          <ac:spMkLst>
            <pc:docMk/>
            <pc:sldMk cId="683011553" sldId="261"/>
            <ac:spMk id="4" creationId="{E6DB86AF-E678-F778-16BC-FEB6430A1970}"/>
          </ac:spMkLst>
        </pc:spChg>
        <pc:picChg chg="add mod">
          <ac:chgData name="Daryl Tan" userId="f29e999665a76414" providerId="LiveId" clId="{1622A8BC-1590-4D8D-BB54-8734CD866A18}" dt="2025-06-13T09:41:26.345" v="6344" actId="14100"/>
          <ac:picMkLst>
            <pc:docMk/>
            <pc:sldMk cId="683011553" sldId="261"/>
            <ac:picMk id="2050" creationId="{DC1727FF-33AB-F780-CBFF-50073ADBA381}"/>
          </ac:picMkLst>
        </pc:picChg>
        <pc:picChg chg="add mod">
          <ac:chgData name="Daryl Tan" userId="f29e999665a76414" providerId="LiveId" clId="{1622A8BC-1590-4D8D-BB54-8734CD866A18}" dt="2025-06-13T09:41:18.552" v="6341" actId="1076"/>
          <ac:picMkLst>
            <pc:docMk/>
            <pc:sldMk cId="683011553" sldId="261"/>
            <ac:picMk id="2052" creationId="{4C13446D-790F-7A8F-A632-4EA249E74E3E}"/>
          </ac:picMkLst>
        </pc:picChg>
      </pc:sldChg>
      <pc:sldChg chg="addSp delSp modSp new mod modTransition modAnim modNotesTx">
        <pc:chgData name="Daryl Tan" userId="f29e999665a76414" providerId="LiveId" clId="{1622A8BC-1590-4D8D-BB54-8734CD866A18}" dt="2025-06-17T06:40:11.519" v="13663" actId="14100"/>
        <pc:sldMkLst>
          <pc:docMk/>
          <pc:sldMk cId="1704216986" sldId="262"/>
        </pc:sldMkLst>
        <pc:spChg chg="mod">
          <ac:chgData name="Daryl Tan" userId="f29e999665a76414" providerId="LiveId" clId="{1622A8BC-1590-4D8D-BB54-8734CD866A18}" dt="2025-06-11T08:01:51.973" v="5651" actId="1076"/>
          <ac:spMkLst>
            <pc:docMk/>
            <pc:sldMk cId="1704216986" sldId="262"/>
            <ac:spMk id="2" creationId="{582639A8-D425-3B3D-FB76-C5D4BD1B5E2A}"/>
          </ac:spMkLst>
        </pc:spChg>
        <pc:spChg chg="add del mod">
          <ac:chgData name="Daryl Tan" userId="f29e999665a76414" providerId="LiveId" clId="{1622A8BC-1590-4D8D-BB54-8734CD866A18}" dt="2025-06-11T08:02:06.859" v="5655" actId="14100"/>
          <ac:spMkLst>
            <pc:docMk/>
            <pc:sldMk cId="1704216986" sldId="262"/>
            <ac:spMk id="3" creationId="{F24923CC-174F-02D1-6369-808B316F4753}"/>
          </ac:spMkLst>
        </pc:spChg>
        <pc:picChg chg="add mod">
          <ac:chgData name="Daryl Tan" userId="f29e999665a76414" providerId="LiveId" clId="{1622A8BC-1590-4D8D-BB54-8734CD866A18}" dt="2025-06-17T06:40:11.519" v="13663" actId="14100"/>
          <ac:picMkLst>
            <pc:docMk/>
            <pc:sldMk cId="1704216986" sldId="262"/>
            <ac:picMk id="6" creationId="{FDB8A69C-FED4-63B4-1084-359FD60B5DC6}"/>
          </ac:picMkLst>
        </pc:picChg>
      </pc:sldChg>
      <pc:sldChg chg="new del">
        <pc:chgData name="Daryl Tan" userId="f29e999665a76414" providerId="LiveId" clId="{1622A8BC-1590-4D8D-BB54-8734CD866A18}" dt="2025-06-11T02:04:32.274" v="1325" actId="47"/>
        <pc:sldMkLst>
          <pc:docMk/>
          <pc:sldMk cId="1219403818" sldId="263"/>
        </pc:sldMkLst>
      </pc:sldChg>
      <pc:sldChg chg="addSp delSp modSp add mod modTransition modAnim modNotesTx">
        <pc:chgData name="Daryl Tan" userId="f29e999665a76414" providerId="LiveId" clId="{1622A8BC-1590-4D8D-BB54-8734CD866A18}" dt="2025-06-17T06:42:36.117" v="13668"/>
        <pc:sldMkLst>
          <pc:docMk/>
          <pc:sldMk cId="4024906391" sldId="263"/>
        </pc:sldMkLst>
        <pc:spChg chg="mod">
          <ac:chgData name="Daryl Tan" userId="f29e999665a76414" providerId="LiveId" clId="{1622A8BC-1590-4D8D-BB54-8734CD866A18}" dt="2025-06-11T08:02:15.475" v="5657" actId="1076"/>
          <ac:spMkLst>
            <pc:docMk/>
            <pc:sldMk cId="4024906391" sldId="263"/>
            <ac:spMk id="2" creationId="{165D90A0-9108-B1DF-4C31-289D6B14B4E6}"/>
          </ac:spMkLst>
        </pc:spChg>
        <pc:spChg chg="mod">
          <ac:chgData name="Daryl Tan" userId="f29e999665a76414" providerId="LiveId" clId="{1622A8BC-1590-4D8D-BB54-8734CD866A18}" dt="2025-06-16T08:57:29.966" v="10605" actId="20577"/>
          <ac:spMkLst>
            <pc:docMk/>
            <pc:sldMk cId="4024906391" sldId="263"/>
            <ac:spMk id="3" creationId="{7FB70978-E459-9FA0-C0E6-E12B76A1B94A}"/>
          </ac:spMkLst>
        </pc:spChg>
        <pc:picChg chg="add mod">
          <ac:chgData name="Daryl Tan" userId="f29e999665a76414" providerId="LiveId" clId="{1622A8BC-1590-4D8D-BB54-8734CD866A18}" dt="2025-06-11T08:02:44.984" v="5664" actId="14100"/>
          <ac:picMkLst>
            <pc:docMk/>
            <pc:sldMk cId="4024906391" sldId="263"/>
            <ac:picMk id="8" creationId="{3DBF08FF-65FC-99BA-431F-D1C18C3C9B76}"/>
          </ac:picMkLst>
        </pc:picChg>
        <pc:picChg chg="add mod">
          <ac:chgData name="Daryl Tan" userId="f29e999665a76414" providerId="LiveId" clId="{1622A8BC-1590-4D8D-BB54-8734CD866A18}" dt="2025-06-11T08:02:38.994" v="5663" actId="1076"/>
          <ac:picMkLst>
            <pc:docMk/>
            <pc:sldMk cId="4024906391" sldId="263"/>
            <ac:picMk id="10" creationId="{8EE04990-B330-5425-D33A-17B33FACE2A2}"/>
          </ac:picMkLst>
        </pc:picChg>
      </pc:sldChg>
      <pc:sldChg chg="addSp delSp modSp add mod modTransition modAnim modNotesTx">
        <pc:chgData name="Daryl Tan" userId="f29e999665a76414" providerId="LiveId" clId="{1622A8BC-1590-4D8D-BB54-8734CD866A18}" dt="2025-06-26T02:24:24.967" v="14842" actId="20577"/>
        <pc:sldMkLst>
          <pc:docMk/>
          <pc:sldMk cId="868295902" sldId="264"/>
        </pc:sldMkLst>
        <pc:spChg chg="mod">
          <ac:chgData name="Daryl Tan" userId="f29e999665a76414" providerId="LiveId" clId="{1622A8BC-1590-4D8D-BB54-8734CD866A18}" dt="2025-06-11T08:03:09.028" v="5666" actId="1076"/>
          <ac:spMkLst>
            <pc:docMk/>
            <pc:sldMk cId="868295902" sldId="264"/>
            <ac:spMk id="2" creationId="{9104E8F0-D2D2-A9F0-59C9-CE4D33675FEF}"/>
          </ac:spMkLst>
        </pc:spChg>
        <pc:spChg chg="mod">
          <ac:chgData name="Daryl Tan" userId="f29e999665a76414" providerId="LiveId" clId="{1622A8BC-1590-4D8D-BB54-8734CD866A18}" dt="2025-06-26T02:24:24.967" v="14842" actId="20577"/>
          <ac:spMkLst>
            <pc:docMk/>
            <pc:sldMk cId="868295902" sldId="264"/>
            <ac:spMk id="3" creationId="{C8B6933A-F564-C97D-8CD8-752473DDA7FE}"/>
          </ac:spMkLst>
        </pc:spChg>
        <pc:picChg chg="add mod">
          <ac:chgData name="Daryl Tan" userId="f29e999665a76414" providerId="LiveId" clId="{1622A8BC-1590-4D8D-BB54-8734CD866A18}" dt="2025-06-19T06:41:13.975" v="14168" actId="14100"/>
          <ac:picMkLst>
            <pc:docMk/>
            <pc:sldMk cId="868295902" sldId="264"/>
            <ac:picMk id="5" creationId="{DE9507C9-8FFE-ACA1-268D-EFA894B75D90}"/>
          </ac:picMkLst>
        </pc:picChg>
        <pc:picChg chg="add mod">
          <ac:chgData name="Daryl Tan" userId="f29e999665a76414" providerId="LiveId" clId="{1622A8BC-1590-4D8D-BB54-8734CD866A18}" dt="2025-06-19T06:41:18.752" v="14170" actId="1076"/>
          <ac:picMkLst>
            <pc:docMk/>
            <pc:sldMk cId="868295902" sldId="264"/>
            <ac:picMk id="6" creationId="{105DD983-6324-F7E4-4AF8-3ECC7DFD1BA7}"/>
          </ac:picMkLst>
        </pc:picChg>
        <pc:picChg chg="add mod">
          <ac:chgData name="Daryl Tan" userId="f29e999665a76414" providerId="LiveId" clId="{1622A8BC-1590-4D8D-BB54-8734CD866A18}" dt="2025-06-19T06:41:17.010" v="14169" actId="1076"/>
          <ac:picMkLst>
            <pc:docMk/>
            <pc:sldMk cId="868295902" sldId="264"/>
            <ac:picMk id="7" creationId="{3B755B10-2E75-04EA-9DFC-58987659BD90}"/>
          </ac:picMkLst>
        </pc:picChg>
        <pc:picChg chg="add mod">
          <ac:chgData name="Daryl Tan" userId="f29e999665a76414" providerId="LiveId" clId="{1622A8BC-1590-4D8D-BB54-8734CD866A18}" dt="2025-06-19T06:41:24.923" v="14172" actId="1076"/>
          <ac:picMkLst>
            <pc:docMk/>
            <pc:sldMk cId="868295902" sldId="264"/>
            <ac:picMk id="8" creationId="{B8DDCE01-B360-9D18-F19F-9DF7CECA5296}"/>
          </ac:picMkLst>
        </pc:picChg>
      </pc:sldChg>
      <pc:sldChg chg="new del">
        <pc:chgData name="Daryl Tan" userId="f29e999665a76414" providerId="LiveId" clId="{1622A8BC-1590-4D8D-BB54-8734CD866A18}" dt="2025-06-11T02:25:47.199" v="1666" actId="47"/>
        <pc:sldMkLst>
          <pc:docMk/>
          <pc:sldMk cId="4122609341" sldId="264"/>
        </pc:sldMkLst>
      </pc:sldChg>
      <pc:sldChg chg="addSp modSp new mod modTransition modAnim modNotesTx">
        <pc:chgData name="Daryl Tan" userId="f29e999665a76414" providerId="LiveId" clId="{1622A8BC-1590-4D8D-BB54-8734CD866A18}" dt="2025-06-17T07:06:30.461" v="13681"/>
        <pc:sldMkLst>
          <pc:docMk/>
          <pc:sldMk cId="1051721218" sldId="265"/>
        </pc:sldMkLst>
        <pc:spChg chg="mod">
          <ac:chgData name="Daryl Tan" userId="f29e999665a76414" providerId="LiveId" clId="{1622A8BC-1590-4D8D-BB54-8734CD866A18}" dt="2025-06-11T08:03:43.880" v="5671" actId="14100"/>
          <ac:spMkLst>
            <pc:docMk/>
            <pc:sldMk cId="1051721218" sldId="265"/>
            <ac:spMk id="2" creationId="{A9ED22D8-09AE-ADF6-4BFC-E8BCD1E9B957}"/>
          </ac:spMkLst>
        </pc:spChg>
        <pc:spChg chg="mod">
          <ac:chgData name="Daryl Tan" userId="f29e999665a76414" providerId="LiveId" clId="{1622A8BC-1590-4D8D-BB54-8734CD866A18}" dt="2025-06-15T10:10:08.050" v="8360" actId="20577"/>
          <ac:spMkLst>
            <pc:docMk/>
            <pc:sldMk cId="1051721218" sldId="265"/>
            <ac:spMk id="3" creationId="{56DA8E64-BCE4-A0CA-EABA-33D82AF8DD53}"/>
          </ac:spMkLst>
        </pc:spChg>
        <pc:picChg chg="add mod">
          <ac:chgData name="Daryl Tan" userId="f29e999665a76414" providerId="LiveId" clId="{1622A8BC-1590-4D8D-BB54-8734CD866A18}" dt="2025-06-13T09:50:31.786" v="6434" actId="1076"/>
          <ac:picMkLst>
            <pc:docMk/>
            <pc:sldMk cId="1051721218" sldId="265"/>
            <ac:picMk id="5122" creationId="{60328441-E913-D236-1047-18F2A642FF85}"/>
          </ac:picMkLst>
        </pc:picChg>
      </pc:sldChg>
      <pc:sldChg chg="addSp delSp modSp new mod modTransition modNotesTx">
        <pc:chgData name="Daryl Tan" userId="f29e999665a76414" providerId="LiveId" clId="{1622A8BC-1590-4D8D-BB54-8734CD866A18}" dt="2025-06-17T04:25:26.716" v="13617"/>
        <pc:sldMkLst>
          <pc:docMk/>
          <pc:sldMk cId="2473287129" sldId="266"/>
        </pc:sldMkLst>
        <pc:spChg chg="add mod">
          <ac:chgData name="Daryl Tan" userId="f29e999665a76414" providerId="LiveId" clId="{1622A8BC-1590-4D8D-BB54-8734CD866A18}" dt="2025-06-11T09:20:11.774" v="5799" actId="113"/>
          <ac:spMkLst>
            <pc:docMk/>
            <pc:sldMk cId="2473287129" sldId="266"/>
            <ac:spMk id="6" creationId="{F9FF7B70-1CBE-9206-035F-B5A9411FB821}"/>
          </ac:spMkLst>
        </pc:spChg>
        <pc:picChg chg="add mod">
          <ac:chgData name="Daryl Tan" userId="f29e999665a76414" providerId="LiveId" clId="{1622A8BC-1590-4D8D-BB54-8734CD866A18}" dt="2025-06-17T02:14:25.548" v="13560" actId="14100"/>
          <ac:picMkLst>
            <pc:docMk/>
            <pc:sldMk cId="2473287129" sldId="266"/>
            <ac:picMk id="3" creationId="{BEA23F5C-4CD9-E217-4448-652DAAE5B7CF}"/>
          </ac:picMkLst>
        </pc:picChg>
      </pc:sldChg>
      <pc:sldChg chg="new del">
        <pc:chgData name="Daryl Tan" userId="f29e999665a76414" providerId="LiveId" clId="{1622A8BC-1590-4D8D-BB54-8734CD866A18}" dt="2025-06-11T10:00:25.387" v="5962" actId="47"/>
        <pc:sldMkLst>
          <pc:docMk/>
          <pc:sldMk cId="792350995" sldId="267"/>
        </pc:sldMkLst>
      </pc:sldChg>
      <pc:sldChg chg="new del">
        <pc:chgData name="Daryl Tan" userId="f29e999665a76414" providerId="LiveId" clId="{1622A8BC-1590-4D8D-BB54-8734CD866A18}" dt="2025-06-11T09:19:40.118" v="5755" actId="2696"/>
        <pc:sldMkLst>
          <pc:docMk/>
          <pc:sldMk cId="27526341" sldId="268"/>
        </pc:sldMkLst>
      </pc:sldChg>
      <pc:sldChg chg="addSp delSp modSp add mod modTransition modNotesTx">
        <pc:chgData name="Daryl Tan" userId="f29e999665a76414" providerId="LiveId" clId="{1622A8BC-1590-4D8D-BB54-8734CD866A18}" dt="2025-06-17T04:25:26.716" v="13617"/>
        <pc:sldMkLst>
          <pc:docMk/>
          <pc:sldMk cId="3431451563" sldId="268"/>
        </pc:sldMkLst>
        <pc:spChg chg="mod">
          <ac:chgData name="Daryl Tan" userId="f29e999665a76414" providerId="LiveId" clId="{1622A8BC-1590-4D8D-BB54-8734CD866A18}" dt="2025-06-11T09:21:56.438" v="5809" actId="255"/>
          <ac:spMkLst>
            <pc:docMk/>
            <pc:sldMk cId="3431451563" sldId="268"/>
            <ac:spMk id="6" creationId="{2F2E68A9-62C4-1B28-44CE-85FFE84C7D43}"/>
          </ac:spMkLst>
        </pc:spChg>
        <pc:picChg chg="add mod">
          <ac:chgData name="Daryl Tan" userId="f29e999665a76414" providerId="LiveId" clId="{1622A8BC-1590-4D8D-BB54-8734CD866A18}" dt="2025-06-17T02:15:40.802" v="13566" actId="14100"/>
          <ac:picMkLst>
            <pc:docMk/>
            <pc:sldMk cId="3431451563" sldId="268"/>
            <ac:picMk id="4" creationId="{E4E2FEF8-9106-ACC8-67D2-0114DC31D365}"/>
          </ac:picMkLst>
        </pc:picChg>
      </pc:sldChg>
      <pc:sldChg chg="new del">
        <pc:chgData name="Daryl Tan" userId="f29e999665a76414" providerId="LiveId" clId="{1622A8BC-1590-4D8D-BB54-8734CD866A18}" dt="2025-06-11T09:23:47.872" v="5811" actId="2696"/>
        <pc:sldMkLst>
          <pc:docMk/>
          <pc:sldMk cId="2572393596" sldId="269"/>
        </pc:sldMkLst>
      </pc:sldChg>
      <pc:sldChg chg="addSp delSp modSp add mod modTransition modNotesTx">
        <pc:chgData name="Daryl Tan" userId="f29e999665a76414" providerId="LiveId" clId="{1622A8BC-1590-4D8D-BB54-8734CD866A18}" dt="2025-06-17T04:25:26.716" v="13617"/>
        <pc:sldMkLst>
          <pc:docMk/>
          <pc:sldMk cId="3000624522" sldId="269"/>
        </pc:sldMkLst>
        <pc:spChg chg="mod">
          <ac:chgData name="Daryl Tan" userId="f29e999665a76414" providerId="LiveId" clId="{1622A8BC-1590-4D8D-BB54-8734CD866A18}" dt="2025-06-11T09:24:10.284" v="5859" actId="14100"/>
          <ac:spMkLst>
            <pc:docMk/>
            <pc:sldMk cId="3000624522" sldId="269"/>
            <ac:spMk id="6" creationId="{AFF66EE4-9C04-0613-7D33-11326878BA3E}"/>
          </ac:spMkLst>
        </pc:spChg>
        <pc:picChg chg="add mod">
          <ac:chgData name="Daryl Tan" userId="f29e999665a76414" providerId="LiveId" clId="{1622A8BC-1590-4D8D-BB54-8734CD866A18}" dt="2025-06-17T02:19:50.004" v="13572" actId="14100"/>
          <ac:picMkLst>
            <pc:docMk/>
            <pc:sldMk cId="3000624522" sldId="269"/>
            <ac:picMk id="4" creationId="{FC305ACF-043F-9956-4C2B-8476FC7BA0B0}"/>
          </ac:picMkLst>
        </pc:picChg>
      </pc:sldChg>
      <pc:sldChg chg="addSp delSp modSp add mod modTransition modNotesTx">
        <pc:chgData name="Daryl Tan" userId="f29e999665a76414" providerId="LiveId" clId="{1622A8BC-1590-4D8D-BB54-8734CD866A18}" dt="2025-06-17T04:25:26.716" v="13617"/>
        <pc:sldMkLst>
          <pc:docMk/>
          <pc:sldMk cId="1190510316" sldId="270"/>
        </pc:sldMkLst>
        <pc:spChg chg="mod">
          <ac:chgData name="Daryl Tan" userId="f29e999665a76414" providerId="LiveId" clId="{1622A8BC-1590-4D8D-BB54-8734CD866A18}" dt="2025-06-11T09:27:08.270" v="5909" actId="20577"/>
          <ac:spMkLst>
            <pc:docMk/>
            <pc:sldMk cId="1190510316" sldId="270"/>
            <ac:spMk id="6" creationId="{30CEDF0C-2728-7821-98C8-89F732F71ABC}"/>
          </ac:spMkLst>
        </pc:spChg>
        <pc:picChg chg="add mod">
          <ac:chgData name="Daryl Tan" userId="f29e999665a76414" providerId="LiveId" clId="{1622A8BC-1590-4D8D-BB54-8734CD866A18}" dt="2025-06-17T02:23:19.412" v="13577" actId="14100"/>
          <ac:picMkLst>
            <pc:docMk/>
            <pc:sldMk cId="1190510316" sldId="270"/>
            <ac:picMk id="3" creationId="{26252CC7-B57C-1C5A-BDBE-D5112C5B624B}"/>
          </ac:picMkLst>
        </pc:picChg>
      </pc:sldChg>
      <pc:sldChg chg="addSp delSp modSp add mod modTransition modNotesTx">
        <pc:chgData name="Daryl Tan" userId="f29e999665a76414" providerId="LiveId" clId="{1622A8BC-1590-4D8D-BB54-8734CD866A18}" dt="2025-06-17T07:31:35.402" v="13764" actId="14100"/>
        <pc:sldMkLst>
          <pc:docMk/>
          <pc:sldMk cId="3904012949" sldId="271"/>
        </pc:sldMkLst>
        <pc:spChg chg="mod">
          <ac:chgData name="Daryl Tan" userId="f29e999665a76414" providerId="LiveId" clId="{1622A8BC-1590-4D8D-BB54-8734CD866A18}" dt="2025-06-11T09:58:47.587" v="5955" actId="20577"/>
          <ac:spMkLst>
            <pc:docMk/>
            <pc:sldMk cId="3904012949" sldId="271"/>
            <ac:spMk id="6" creationId="{6CCECEB6-CC77-0946-AAC3-D1B0C90C645E}"/>
          </ac:spMkLst>
        </pc:spChg>
        <pc:picChg chg="add mod">
          <ac:chgData name="Daryl Tan" userId="f29e999665a76414" providerId="LiveId" clId="{1622A8BC-1590-4D8D-BB54-8734CD866A18}" dt="2025-06-17T07:31:35.402" v="13764" actId="14100"/>
          <ac:picMkLst>
            <pc:docMk/>
            <pc:sldMk cId="3904012949" sldId="271"/>
            <ac:picMk id="4" creationId="{2DDA43BA-53ED-D68F-46ED-E565E0E9A090}"/>
          </ac:picMkLst>
        </pc:picChg>
      </pc:sldChg>
      <pc:sldChg chg="modSp new mod modTransition modAnim modNotesTx">
        <pc:chgData name="Daryl Tan" userId="f29e999665a76414" providerId="LiveId" clId="{1622A8BC-1590-4D8D-BB54-8734CD866A18}" dt="2025-06-17T07:17:03.051" v="13687" actId="14100"/>
        <pc:sldMkLst>
          <pc:docMk/>
          <pc:sldMk cId="3844446421" sldId="272"/>
        </pc:sldMkLst>
        <pc:spChg chg="mod">
          <ac:chgData name="Daryl Tan" userId="f29e999665a76414" providerId="LiveId" clId="{1622A8BC-1590-4D8D-BB54-8734CD866A18}" dt="2025-06-13T09:51:38.896" v="6452" actId="1076"/>
          <ac:spMkLst>
            <pc:docMk/>
            <pc:sldMk cId="3844446421" sldId="272"/>
            <ac:spMk id="2" creationId="{563B8D4E-E409-E25F-867C-61618FE1550E}"/>
          </ac:spMkLst>
        </pc:spChg>
        <pc:spChg chg="mod">
          <ac:chgData name="Daryl Tan" userId="f29e999665a76414" providerId="LiveId" clId="{1622A8BC-1590-4D8D-BB54-8734CD866A18}" dt="2025-06-17T07:17:03.051" v="13687" actId="14100"/>
          <ac:spMkLst>
            <pc:docMk/>
            <pc:sldMk cId="3844446421" sldId="272"/>
            <ac:spMk id="3" creationId="{41B913E2-88AE-ECBE-51D5-47BB212BE744}"/>
          </ac:spMkLst>
        </pc:spChg>
      </pc:sldChg>
      <pc:sldChg chg="modSp add del mod ord">
        <pc:chgData name="Daryl Tan" userId="f29e999665a76414" providerId="LiveId" clId="{1622A8BC-1590-4D8D-BB54-8734CD866A18}" dt="2025-06-13T09:51:40.939" v="6453" actId="47"/>
        <pc:sldMkLst>
          <pc:docMk/>
          <pc:sldMk cId="1246189169" sldId="273"/>
        </pc:sldMkLst>
      </pc:sldChg>
      <pc:sldChg chg="modSp add mod ord modTransition modAnim modNotesTx">
        <pc:chgData name="Daryl Tan" userId="f29e999665a76414" providerId="LiveId" clId="{1622A8BC-1590-4D8D-BB54-8734CD866A18}" dt="2025-06-17T07:18:36.433" v="13690"/>
        <pc:sldMkLst>
          <pc:docMk/>
          <pc:sldMk cId="1404439095" sldId="273"/>
        </pc:sldMkLst>
        <pc:spChg chg="mod">
          <ac:chgData name="Daryl Tan" userId="f29e999665a76414" providerId="LiveId" clId="{1622A8BC-1590-4D8D-BB54-8734CD866A18}" dt="2025-06-13T09:51:50.476" v="6458" actId="20577"/>
          <ac:spMkLst>
            <pc:docMk/>
            <pc:sldMk cId="1404439095" sldId="273"/>
            <ac:spMk id="2" creationId="{9E5A9923-DD64-2CDB-DAA8-D399BC6689CF}"/>
          </ac:spMkLst>
        </pc:spChg>
        <pc:spChg chg="mod">
          <ac:chgData name="Daryl Tan" userId="f29e999665a76414" providerId="LiveId" clId="{1622A8BC-1590-4D8D-BB54-8734CD866A18}" dt="2025-06-13T10:01:39.303" v="7008" actId="14100"/>
          <ac:spMkLst>
            <pc:docMk/>
            <pc:sldMk cId="1404439095" sldId="273"/>
            <ac:spMk id="3" creationId="{FA21A114-E3F3-5772-C98C-4B39A06C14AC}"/>
          </ac:spMkLst>
        </pc:spChg>
      </pc:sldChg>
      <pc:sldChg chg="modSp add mod ord modTransition modAnim modNotesTx">
        <pc:chgData name="Daryl Tan" userId="f29e999665a76414" providerId="LiveId" clId="{1622A8BC-1590-4D8D-BB54-8734CD866A18}" dt="2025-06-17T07:19:10.010" v="13695"/>
        <pc:sldMkLst>
          <pc:docMk/>
          <pc:sldMk cId="77934338" sldId="274"/>
        </pc:sldMkLst>
        <pc:spChg chg="mod">
          <ac:chgData name="Daryl Tan" userId="f29e999665a76414" providerId="LiveId" clId="{1622A8BC-1590-4D8D-BB54-8734CD866A18}" dt="2025-06-13T10:02:50.764" v="7013" actId="20577"/>
          <ac:spMkLst>
            <pc:docMk/>
            <pc:sldMk cId="77934338" sldId="274"/>
            <ac:spMk id="2" creationId="{80D2EC5F-6ED8-5F56-DDFF-39BBD1E90280}"/>
          </ac:spMkLst>
        </pc:spChg>
        <pc:spChg chg="mod">
          <ac:chgData name="Daryl Tan" userId="f29e999665a76414" providerId="LiveId" clId="{1622A8BC-1590-4D8D-BB54-8734CD866A18}" dt="2025-06-13T10:11:51.815" v="7336" actId="20577"/>
          <ac:spMkLst>
            <pc:docMk/>
            <pc:sldMk cId="77934338" sldId="274"/>
            <ac:spMk id="3" creationId="{70CBE0B2-F796-4DA4-D3D3-2E9152EC28CF}"/>
          </ac:spMkLst>
        </pc:spChg>
      </pc:sldChg>
      <pc:sldChg chg="modSp add mod ord modTransition modAnim modNotesTx">
        <pc:chgData name="Daryl Tan" userId="f29e999665a76414" providerId="LiveId" clId="{1622A8BC-1590-4D8D-BB54-8734CD866A18}" dt="2025-06-17T07:19:31.730" v="13699"/>
        <pc:sldMkLst>
          <pc:docMk/>
          <pc:sldMk cId="1416336304" sldId="275"/>
        </pc:sldMkLst>
        <pc:spChg chg="mod">
          <ac:chgData name="Daryl Tan" userId="f29e999665a76414" providerId="LiveId" clId="{1622A8BC-1590-4D8D-BB54-8734CD866A18}" dt="2025-06-13T10:12:19.650" v="7341" actId="20577"/>
          <ac:spMkLst>
            <pc:docMk/>
            <pc:sldMk cId="1416336304" sldId="275"/>
            <ac:spMk id="2" creationId="{05E54C58-D34F-5B32-71BB-7F3104942D12}"/>
          </ac:spMkLst>
        </pc:spChg>
        <pc:spChg chg="mod">
          <ac:chgData name="Daryl Tan" userId="f29e999665a76414" providerId="LiveId" clId="{1622A8BC-1590-4D8D-BB54-8734CD866A18}" dt="2025-06-13T10:23:21.277" v="7649" actId="20577"/>
          <ac:spMkLst>
            <pc:docMk/>
            <pc:sldMk cId="1416336304" sldId="275"/>
            <ac:spMk id="3" creationId="{2A0FBA5C-36A4-1221-13B2-F17FFDB2053A}"/>
          </ac:spMkLst>
        </pc:spChg>
      </pc:sldChg>
      <pc:sldChg chg="modSp add mod ord modTransition modAnim modNotesTx">
        <pc:chgData name="Daryl Tan" userId="f29e999665a76414" providerId="LiveId" clId="{1622A8BC-1590-4D8D-BB54-8734CD866A18}" dt="2025-06-17T07:33:46.241" v="13794" actId="20577"/>
        <pc:sldMkLst>
          <pc:docMk/>
          <pc:sldMk cId="134384707" sldId="276"/>
        </pc:sldMkLst>
        <pc:spChg chg="mod">
          <ac:chgData name="Daryl Tan" userId="f29e999665a76414" providerId="LiveId" clId="{1622A8BC-1590-4D8D-BB54-8734CD866A18}" dt="2025-06-13T10:12:31.076" v="7347" actId="20577"/>
          <ac:spMkLst>
            <pc:docMk/>
            <pc:sldMk cId="134384707" sldId="276"/>
            <ac:spMk id="2" creationId="{CBDA8098-04C9-9106-53D1-769FA4411718}"/>
          </ac:spMkLst>
        </pc:spChg>
        <pc:spChg chg="mod">
          <ac:chgData name="Daryl Tan" userId="f29e999665a76414" providerId="LiveId" clId="{1622A8BC-1590-4D8D-BB54-8734CD866A18}" dt="2025-06-17T07:33:46.241" v="13794" actId="20577"/>
          <ac:spMkLst>
            <pc:docMk/>
            <pc:sldMk cId="134384707" sldId="276"/>
            <ac:spMk id="3" creationId="{EF77E6B2-A7FA-AF10-5A3A-0DDD99483D16}"/>
          </ac:spMkLst>
        </pc:spChg>
      </pc:sldChg>
      <pc:sldChg chg="new del">
        <pc:chgData name="Daryl Tan" userId="f29e999665a76414" providerId="LiveId" clId="{1622A8BC-1590-4D8D-BB54-8734CD866A18}" dt="2025-06-15T14:45:42.723" v="9499" actId="2696"/>
        <pc:sldMkLst>
          <pc:docMk/>
          <pc:sldMk cId="2003226201" sldId="277"/>
        </pc:sldMkLst>
      </pc:sldChg>
      <pc:sldChg chg="addSp modSp add mod ord modTransition modAnim modNotesTx">
        <pc:chgData name="Daryl Tan" userId="f29e999665a76414" providerId="LiveId" clId="{1622A8BC-1590-4D8D-BB54-8734CD866A18}" dt="2025-06-17T07:20:35.419" v="13712"/>
        <pc:sldMkLst>
          <pc:docMk/>
          <pc:sldMk cId="3813879553" sldId="277"/>
        </pc:sldMkLst>
        <pc:spChg chg="mod">
          <ac:chgData name="Daryl Tan" userId="f29e999665a76414" providerId="LiveId" clId="{1622A8BC-1590-4D8D-BB54-8734CD866A18}" dt="2025-06-15T15:02:03.134" v="10330" actId="20577"/>
          <ac:spMkLst>
            <pc:docMk/>
            <pc:sldMk cId="3813879553" sldId="277"/>
            <ac:spMk id="2" creationId="{5EA998EF-EAE1-BE4A-0273-1110CBA13DD2}"/>
          </ac:spMkLst>
        </pc:spChg>
        <pc:spChg chg="mod">
          <ac:chgData name="Daryl Tan" userId="f29e999665a76414" providerId="LiveId" clId="{1622A8BC-1590-4D8D-BB54-8734CD866A18}" dt="2025-06-16T10:05:33.066" v="13382" actId="313"/>
          <ac:spMkLst>
            <pc:docMk/>
            <pc:sldMk cId="3813879553" sldId="277"/>
            <ac:spMk id="3" creationId="{13590E27-02D1-7954-DC88-5EAB955E381F}"/>
          </ac:spMkLst>
        </pc:spChg>
        <pc:picChg chg="add mod">
          <ac:chgData name="Daryl Tan" userId="f29e999665a76414" providerId="LiveId" clId="{1622A8BC-1590-4D8D-BB54-8734CD866A18}" dt="2025-06-15T15:11:56.479" v="10451" actId="14100"/>
          <ac:picMkLst>
            <pc:docMk/>
            <pc:sldMk cId="3813879553" sldId="277"/>
            <ac:picMk id="2050" creationId="{9645A703-A450-FA7B-0AA4-B06BD1907282}"/>
          </ac:picMkLst>
        </pc:picChg>
        <pc:picChg chg="add mod">
          <ac:chgData name="Daryl Tan" userId="f29e999665a76414" providerId="LiveId" clId="{1622A8BC-1590-4D8D-BB54-8734CD866A18}" dt="2025-06-15T15:12:20.734" v="10457" actId="14100"/>
          <ac:picMkLst>
            <pc:docMk/>
            <pc:sldMk cId="3813879553" sldId="277"/>
            <ac:picMk id="2052" creationId="{041CAD07-8B42-0D49-FFA7-A9B4993977AC}"/>
          </ac:picMkLst>
        </pc:picChg>
      </pc:sldChg>
      <pc:sldChg chg="addSp modSp add mod modTransition modAnim modNotesTx">
        <pc:chgData name="Daryl Tan" userId="f29e999665a76414" providerId="LiveId" clId="{1622A8BC-1590-4D8D-BB54-8734CD866A18}" dt="2025-06-17T07:20:10.332" v="13709"/>
        <pc:sldMkLst>
          <pc:docMk/>
          <pc:sldMk cId="3504541180" sldId="278"/>
        </pc:sldMkLst>
        <pc:spChg chg="mod">
          <ac:chgData name="Daryl Tan" userId="f29e999665a76414" providerId="LiveId" clId="{1622A8BC-1590-4D8D-BB54-8734CD866A18}" dt="2025-06-17T07:20:05.340" v="13708" actId="14100"/>
          <ac:spMkLst>
            <pc:docMk/>
            <pc:sldMk cId="3504541180" sldId="278"/>
            <ac:spMk id="3" creationId="{9DE7BC88-8FCB-8B67-167B-275E6888FDBC}"/>
          </ac:spMkLst>
        </pc:spChg>
        <pc:picChg chg="add mod">
          <ac:chgData name="Daryl Tan" userId="f29e999665a76414" providerId="LiveId" clId="{1622A8BC-1590-4D8D-BB54-8734CD866A18}" dt="2025-06-15T15:09:52.632" v="10436" actId="1076"/>
          <ac:picMkLst>
            <pc:docMk/>
            <pc:sldMk cId="3504541180" sldId="278"/>
            <ac:picMk id="1026" creationId="{6E515628-B140-7E79-3770-D73E9D331DA9}"/>
          </ac:picMkLst>
        </pc:picChg>
        <pc:picChg chg="add mod">
          <ac:chgData name="Daryl Tan" userId="f29e999665a76414" providerId="LiveId" clId="{1622A8BC-1590-4D8D-BB54-8734CD866A18}" dt="2025-06-15T15:09:58.373" v="10439" actId="1076"/>
          <ac:picMkLst>
            <pc:docMk/>
            <pc:sldMk cId="3504541180" sldId="278"/>
            <ac:picMk id="1028" creationId="{F872DD99-0CFA-F9EE-8699-91BD3B8D3A41}"/>
          </ac:picMkLst>
        </pc:picChg>
        <pc:picChg chg="add mod">
          <ac:chgData name="Daryl Tan" userId="f29e999665a76414" providerId="LiveId" clId="{1622A8BC-1590-4D8D-BB54-8734CD866A18}" dt="2025-06-15T15:10:03.105" v="10441" actId="1076"/>
          <ac:picMkLst>
            <pc:docMk/>
            <pc:sldMk cId="3504541180" sldId="278"/>
            <ac:picMk id="1030" creationId="{A5A8759D-1C6C-441A-7469-436C301C6A17}"/>
          </ac:picMkLst>
        </pc:picChg>
      </pc:sldChg>
      <pc:sldChg chg="addSp delSp modSp new mod modTransition setBg modNotesTx">
        <pc:chgData name="Daryl Tan" userId="f29e999665a76414" providerId="LiveId" clId="{1622A8BC-1590-4D8D-BB54-8734CD866A18}" dt="2025-06-17T04:25:26.716" v="13617"/>
        <pc:sldMkLst>
          <pc:docMk/>
          <pc:sldMk cId="1688219364" sldId="279"/>
        </pc:sldMkLst>
        <pc:spChg chg="add">
          <ac:chgData name="Daryl Tan" userId="f29e999665a76414" providerId="LiveId" clId="{1622A8BC-1590-4D8D-BB54-8734CD866A18}" dt="2025-06-16T10:10:06.656" v="13385" actId="26606"/>
          <ac:spMkLst>
            <pc:docMk/>
            <pc:sldMk cId="1688219364" sldId="279"/>
            <ac:spMk id="10" creationId="{AE1AF813-2D2F-4B78-9216-388AF161EDAA}"/>
          </ac:spMkLst>
        </pc:spChg>
        <pc:spChg chg="add">
          <ac:chgData name="Daryl Tan" userId="f29e999665a76414" providerId="LiveId" clId="{1622A8BC-1590-4D8D-BB54-8734CD866A18}" dt="2025-06-16T10:10:06.656" v="13385" actId="26606"/>
          <ac:spMkLst>
            <pc:docMk/>
            <pc:sldMk cId="1688219364" sldId="279"/>
            <ac:spMk id="12" creationId="{C47181D2-95D5-4439-9BDF-14D4FDC7BD80}"/>
          </ac:spMkLst>
        </pc:spChg>
        <pc:picChg chg="add mod">
          <ac:chgData name="Daryl Tan" userId="f29e999665a76414" providerId="LiveId" clId="{1622A8BC-1590-4D8D-BB54-8734CD866A18}" dt="2025-06-16T10:10:09.935" v="13386" actId="27614"/>
          <ac:picMkLst>
            <pc:docMk/>
            <pc:sldMk cId="1688219364" sldId="279"/>
            <ac:picMk id="5" creationId="{CC221B1E-F4AA-00C2-3F30-9AC3C6B3C049}"/>
          </ac:picMkLst>
        </pc:picChg>
      </pc:sldChg>
      <pc:sldChg chg="addSp delSp modSp add mod ord delAnim modAnim modNotesTx">
        <pc:chgData name="Daryl Tan" userId="f29e999665a76414" providerId="LiveId" clId="{1622A8BC-1590-4D8D-BB54-8734CD866A18}" dt="2025-06-25T02:38:40.764" v="14567" actId="20577"/>
        <pc:sldMkLst>
          <pc:docMk/>
          <pc:sldMk cId="2021516571" sldId="280"/>
        </pc:sldMkLst>
        <pc:spChg chg="mod">
          <ac:chgData name="Daryl Tan" userId="f29e999665a76414" providerId="LiveId" clId="{1622A8BC-1590-4D8D-BB54-8734CD866A18}" dt="2025-06-17T08:03:15.645" v="13970" actId="255"/>
          <ac:spMkLst>
            <pc:docMk/>
            <pc:sldMk cId="2021516571" sldId="280"/>
            <ac:spMk id="3" creationId="{98FFE46B-60F7-A7D4-1FFC-3702C5C1E69F}"/>
          </ac:spMkLst>
        </pc:spChg>
        <pc:picChg chg="add mod">
          <ac:chgData name="Daryl Tan" userId="f29e999665a76414" providerId="LiveId" clId="{1622A8BC-1590-4D8D-BB54-8734CD866A18}" dt="2025-06-17T07:58:25.925" v="13866" actId="1076"/>
          <ac:picMkLst>
            <pc:docMk/>
            <pc:sldMk cId="2021516571" sldId="280"/>
            <ac:picMk id="5" creationId="{4E891CC7-E1EF-EF73-B34A-37D109A52FD9}"/>
          </ac:picMkLst>
        </pc:picChg>
      </pc:sldChg>
      <pc:sldChg chg="addSp delSp modSp add del mod modAnim modNotesTx">
        <pc:chgData name="Daryl Tan" userId="f29e999665a76414" providerId="LiveId" clId="{1622A8BC-1590-4D8D-BB54-8734CD866A18}" dt="2025-06-25T02:41:28.171" v="14826" actId="20577"/>
        <pc:sldMkLst>
          <pc:docMk/>
          <pc:sldMk cId="2266226320" sldId="281"/>
        </pc:sldMkLst>
        <pc:spChg chg="mod">
          <ac:chgData name="Daryl Tan" userId="f29e999665a76414" providerId="LiveId" clId="{1622A8BC-1590-4D8D-BB54-8734CD866A18}" dt="2025-06-17T08:06:48.801" v="14161" actId="1038"/>
          <ac:spMkLst>
            <pc:docMk/>
            <pc:sldMk cId="2266226320" sldId="281"/>
            <ac:spMk id="3" creationId="{660345CA-51AD-7581-B2BC-02660555F3D0}"/>
          </ac:spMkLst>
        </pc:spChg>
        <pc:picChg chg="add mod">
          <ac:chgData name="Daryl Tan" userId="f29e999665a76414" providerId="LiveId" clId="{1622A8BC-1590-4D8D-BB54-8734CD866A18}" dt="2025-06-17T08:06:31.313" v="14116" actId="1076"/>
          <ac:picMkLst>
            <pc:docMk/>
            <pc:sldMk cId="2266226320" sldId="281"/>
            <ac:picMk id="6" creationId="{116FBED4-BB64-D84B-929E-403F4031A400}"/>
          </ac:picMkLst>
        </pc:picChg>
      </pc:sldChg>
      <pc:sldMasterChg chg="modTransition modSldLayout">
        <pc:chgData name="Daryl Tan" userId="f29e999665a76414" providerId="LiveId" clId="{1622A8BC-1590-4D8D-BB54-8734CD866A18}" dt="2025-06-17T04:25:26.716" v="13617"/>
        <pc:sldMasterMkLst>
          <pc:docMk/>
          <pc:sldMasterMk cId="1970841673" sldId="2147483897"/>
        </pc:sldMasterMkLst>
        <pc:sldLayoutChg chg="modTransition">
          <pc:chgData name="Daryl Tan" userId="f29e999665a76414" providerId="LiveId" clId="{1622A8BC-1590-4D8D-BB54-8734CD866A18}" dt="2025-06-17T04:25:26.716" v="13617"/>
          <pc:sldLayoutMkLst>
            <pc:docMk/>
            <pc:sldMasterMk cId="1970841673" sldId="2147483897"/>
            <pc:sldLayoutMk cId="3662453421" sldId="2147483898"/>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1883333602" sldId="2147483899"/>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163110844" sldId="2147483900"/>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148284005" sldId="2147483901"/>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2924992629" sldId="2147483902"/>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3008807102" sldId="2147483903"/>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2679682006" sldId="2147483904"/>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645483768" sldId="2147483905"/>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3970691505" sldId="2147483906"/>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2154947467" sldId="2147483907"/>
          </pc:sldLayoutMkLst>
        </pc:sldLayoutChg>
        <pc:sldLayoutChg chg="modTransition">
          <pc:chgData name="Daryl Tan" userId="f29e999665a76414" providerId="LiveId" clId="{1622A8BC-1590-4D8D-BB54-8734CD866A18}" dt="2025-06-17T04:25:26.716" v="13617"/>
          <pc:sldLayoutMkLst>
            <pc:docMk/>
            <pc:sldMasterMk cId="1970841673" sldId="2147483897"/>
            <pc:sldLayoutMk cId="1865563855" sldId="214748390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88CD1-76B3-43D9-B2D7-AFB1748106E6}" type="datetimeFigureOut">
              <a:rPr lang="en-SG" smtClean="0"/>
              <a:t>27/6/2025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49AEC-6057-440C-999D-58332D0A06B8}" type="slidenum">
              <a:rPr lang="en-SG" smtClean="0"/>
              <a:t>‹#›</a:t>
            </a:fld>
            <a:endParaRPr lang="en-SG"/>
          </a:p>
        </p:txBody>
      </p:sp>
    </p:spTree>
    <p:extLst>
      <p:ext uri="{BB962C8B-B14F-4D97-AF65-F5344CB8AC3E}">
        <p14:creationId xmlns:p14="http://schemas.microsoft.com/office/powerpoint/2010/main" val="1576298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Daryl and today I will like to present the HDB Resale Flats dashboard report. It will contain many meaningful insights and help you to better understand the real estate market in Singapore.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1</a:t>
            </a:fld>
            <a:endParaRPr lang="en-SG"/>
          </a:p>
        </p:txBody>
      </p:sp>
    </p:spTree>
    <p:extLst>
      <p:ext uri="{BB962C8B-B14F-4D97-AF65-F5344CB8AC3E}">
        <p14:creationId xmlns:p14="http://schemas.microsoft.com/office/powerpoint/2010/main" val="62448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59A41-5D89-EE54-0576-CDBE4CF55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B3DD8-7CFC-91BC-EDEA-05AF727C4B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275B9-0652-06CF-B80B-7642FEA4C4F6}"/>
              </a:ext>
            </a:extLst>
          </p:cNvPr>
          <p:cNvSpPr>
            <a:spLocks noGrp="1"/>
          </p:cNvSpPr>
          <p:nvPr>
            <p:ph type="body" idx="1"/>
          </p:nvPr>
        </p:nvSpPr>
        <p:spPr/>
        <p:txBody>
          <a:bodyPr/>
          <a:lstStyle/>
          <a:p>
            <a:r>
              <a:rPr lang="en-US" dirty="0"/>
              <a:t>We can create a new column called region. First, we click table icon (Table View). Next, table tools, new column and write the DAX formula as shown in the image. This will categorize the town into areas like central, east, north. </a:t>
            </a:r>
            <a:endParaRPr lang="en-SG" dirty="0"/>
          </a:p>
        </p:txBody>
      </p:sp>
      <p:sp>
        <p:nvSpPr>
          <p:cNvPr id="4" name="Slide Number Placeholder 3">
            <a:extLst>
              <a:ext uri="{FF2B5EF4-FFF2-40B4-BE49-F238E27FC236}">
                <a16:creationId xmlns:a16="http://schemas.microsoft.com/office/drawing/2014/main" id="{827721C4-FF24-EB60-B816-CBE8F7344F2F}"/>
              </a:ext>
            </a:extLst>
          </p:cNvPr>
          <p:cNvSpPr>
            <a:spLocks noGrp="1"/>
          </p:cNvSpPr>
          <p:nvPr>
            <p:ph type="sldNum" sz="quarter" idx="5"/>
          </p:nvPr>
        </p:nvSpPr>
        <p:spPr/>
        <p:txBody>
          <a:bodyPr/>
          <a:lstStyle/>
          <a:p>
            <a:fld id="{9D349AEC-6057-440C-999D-58332D0A06B8}" type="slidenum">
              <a:rPr lang="en-SG" smtClean="0"/>
              <a:t>10</a:t>
            </a:fld>
            <a:endParaRPr lang="en-SG"/>
          </a:p>
        </p:txBody>
      </p:sp>
    </p:spTree>
    <p:extLst>
      <p:ext uri="{BB962C8B-B14F-4D97-AF65-F5344CB8AC3E}">
        <p14:creationId xmlns:p14="http://schemas.microsoft.com/office/powerpoint/2010/main" val="770820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like to talk about the 5 power BI dashboards that I have created, namely, the HDB resale flats overview, location analysis, property characteristics, market trend and lastly future projection.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11</a:t>
            </a:fld>
            <a:endParaRPr lang="en-SG"/>
          </a:p>
        </p:txBody>
      </p:sp>
    </p:spTree>
    <p:extLst>
      <p:ext uri="{BB962C8B-B14F-4D97-AF65-F5344CB8AC3E}">
        <p14:creationId xmlns:p14="http://schemas.microsoft.com/office/powerpoint/2010/main" val="3714372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dashboard 1, where it shows the market overview of the HDB resale flats in Singapore. As seen from the card, the average price per square meter is 4.61 thousand. The total resale value is 63 billion. The average resale price is 447.17 thousand. The total number of transactions is 141 thousand. </a:t>
            </a:r>
          </a:p>
          <a:p>
            <a:r>
              <a:rPr lang="en-US" dirty="0"/>
              <a:t>On the left, I have a table summary showing the flat type and town. On the right, I have a clustered bar chart showing the average price and the town. </a:t>
            </a:r>
          </a:p>
          <a:p>
            <a:r>
              <a:rPr lang="en-US" dirty="0"/>
              <a:t>I also have a line chart showing average price and the month.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12</a:t>
            </a:fld>
            <a:endParaRPr lang="en-SG"/>
          </a:p>
        </p:txBody>
      </p:sp>
    </p:spTree>
    <p:extLst>
      <p:ext uri="{BB962C8B-B14F-4D97-AF65-F5344CB8AC3E}">
        <p14:creationId xmlns:p14="http://schemas.microsoft.com/office/powerpoint/2010/main" val="904030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also summarized dashboard 1 for easier reference of the insights.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13</a:t>
            </a:fld>
            <a:endParaRPr lang="en-SG"/>
          </a:p>
        </p:txBody>
      </p:sp>
    </p:spTree>
    <p:extLst>
      <p:ext uri="{BB962C8B-B14F-4D97-AF65-F5344CB8AC3E}">
        <p14:creationId xmlns:p14="http://schemas.microsoft.com/office/powerpoint/2010/main" val="4080638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dashboard 2, where it shows the location analysis. I have a clustered bar chart showing the average price and the town. I have a clustered bar chart showing the number of transactions and the town. I also have a summary table showing the town, average price and floor area. Lastly, I have a map which shows the average price by town, the bigger the bubble, the higher the average price.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14</a:t>
            </a:fld>
            <a:endParaRPr lang="en-SG"/>
          </a:p>
        </p:txBody>
      </p:sp>
    </p:spTree>
    <p:extLst>
      <p:ext uri="{BB962C8B-B14F-4D97-AF65-F5344CB8AC3E}">
        <p14:creationId xmlns:p14="http://schemas.microsoft.com/office/powerpoint/2010/main" val="1366550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summarized dashboard 2 for easier reference of the insights.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15</a:t>
            </a:fld>
            <a:endParaRPr lang="en-SG"/>
          </a:p>
        </p:txBody>
      </p:sp>
    </p:spTree>
    <p:extLst>
      <p:ext uri="{BB962C8B-B14F-4D97-AF65-F5344CB8AC3E}">
        <p14:creationId xmlns:p14="http://schemas.microsoft.com/office/powerpoint/2010/main" val="1660684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dashboard 3, where it shows the property characteristics. I have a clustered bar chart showing the average price by flat model. This helps us to see which flat model is generally more expensive. Next, I have a clustered bar chart showing the average price by storey range. This helps us to see that the higher the storey, the more expensive the flat is. I have a clustered bar chart showing the average price by flat type. We can see that multi-generation and executive are relatively more expensive compared to the rest. I also have a scatter chart showing the average floor area sqm and average resale price. We can clearly see that the greater the floor area, the more expensive the hdb flat. </a:t>
            </a:r>
          </a:p>
        </p:txBody>
      </p:sp>
      <p:sp>
        <p:nvSpPr>
          <p:cNvPr id="4" name="Slide Number Placeholder 3"/>
          <p:cNvSpPr>
            <a:spLocks noGrp="1"/>
          </p:cNvSpPr>
          <p:nvPr>
            <p:ph type="sldNum" sz="quarter" idx="5"/>
          </p:nvPr>
        </p:nvSpPr>
        <p:spPr/>
        <p:txBody>
          <a:bodyPr/>
          <a:lstStyle/>
          <a:p>
            <a:fld id="{9D349AEC-6057-440C-999D-58332D0A06B8}" type="slidenum">
              <a:rPr lang="en-SG" smtClean="0"/>
              <a:t>16</a:t>
            </a:fld>
            <a:endParaRPr lang="en-SG"/>
          </a:p>
        </p:txBody>
      </p:sp>
    </p:spTree>
    <p:extLst>
      <p:ext uri="{BB962C8B-B14F-4D97-AF65-F5344CB8AC3E}">
        <p14:creationId xmlns:p14="http://schemas.microsoft.com/office/powerpoint/2010/main" val="3722244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also summarized dashboard 3 for easier reference of the insights.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17</a:t>
            </a:fld>
            <a:endParaRPr lang="en-SG"/>
          </a:p>
        </p:txBody>
      </p:sp>
    </p:spTree>
    <p:extLst>
      <p:ext uri="{BB962C8B-B14F-4D97-AF65-F5344CB8AC3E}">
        <p14:creationId xmlns:p14="http://schemas.microsoft.com/office/powerpoint/2010/main" val="779958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dashboard 4, where it shows the market trends. I have a line chart showing the average resale price by month and flat type. We can clearly see that November and February had the highest resale price. Moreover, Multi-generation and executive are generally more expensive than the rest. Next, I have an area chart showing the resale value by year. We can see that from 2014 to 2018, the total resale value increases gradually. However, it dropped significantly from 2018 to 2019. </a:t>
            </a:r>
          </a:p>
        </p:txBody>
      </p:sp>
      <p:sp>
        <p:nvSpPr>
          <p:cNvPr id="4" name="Slide Number Placeholder 3"/>
          <p:cNvSpPr>
            <a:spLocks noGrp="1"/>
          </p:cNvSpPr>
          <p:nvPr>
            <p:ph type="sldNum" sz="quarter" idx="5"/>
          </p:nvPr>
        </p:nvSpPr>
        <p:spPr/>
        <p:txBody>
          <a:bodyPr/>
          <a:lstStyle/>
          <a:p>
            <a:fld id="{9D349AEC-6057-440C-999D-58332D0A06B8}" type="slidenum">
              <a:rPr lang="en-SG" smtClean="0"/>
              <a:t>18</a:t>
            </a:fld>
            <a:endParaRPr lang="en-SG"/>
          </a:p>
        </p:txBody>
      </p:sp>
    </p:spTree>
    <p:extLst>
      <p:ext uri="{BB962C8B-B14F-4D97-AF65-F5344CB8AC3E}">
        <p14:creationId xmlns:p14="http://schemas.microsoft.com/office/powerpoint/2010/main" val="829832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also summarized dashboard 4 for easier reference of the insights. </a:t>
            </a:r>
          </a:p>
          <a:p>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19</a:t>
            </a:fld>
            <a:endParaRPr lang="en-SG"/>
          </a:p>
        </p:txBody>
      </p:sp>
    </p:spTree>
    <p:extLst>
      <p:ext uri="{BB962C8B-B14F-4D97-AF65-F5344CB8AC3E}">
        <p14:creationId xmlns:p14="http://schemas.microsoft.com/office/powerpoint/2010/main" val="2894583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going through the following points, Problem statement, the research objective, how I clean and prepare the data, the report of the data and lastly the conclusion of the project.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2</a:t>
            </a:fld>
            <a:endParaRPr lang="en-SG"/>
          </a:p>
        </p:txBody>
      </p:sp>
    </p:spTree>
    <p:extLst>
      <p:ext uri="{BB962C8B-B14F-4D97-AF65-F5344CB8AC3E}">
        <p14:creationId xmlns:p14="http://schemas.microsoft.com/office/powerpoint/2010/main" val="209013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dashboard 5, where it shows the future projection. I have a scatter chart showing the average remaining lease and average resale price. We can see that the greater the remaining lease, the greater the resale price. I have a clustered bar chart showing the average resale price by remaining lease group. Next, I have a line chart showing the average resale price by lease commence date. We can see that the newer the flat is built, the greater the resale price of the flat. </a:t>
            </a:r>
          </a:p>
        </p:txBody>
      </p:sp>
      <p:sp>
        <p:nvSpPr>
          <p:cNvPr id="4" name="Slide Number Placeholder 3"/>
          <p:cNvSpPr>
            <a:spLocks noGrp="1"/>
          </p:cNvSpPr>
          <p:nvPr>
            <p:ph type="sldNum" sz="quarter" idx="5"/>
          </p:nvPr>
        </p:nvSpPr>
        <p:spPr/>
        <p:txBody>
          <a:bodyPr/>
          <a:lstStyle/>
          <a:p>
            <a:fld id="{9D349AEC-6057-440C-999D-58332D0A06B8}" type="slidenum">
              <a:rPr lang="en-SG" smtClean="0"/>
              <a:t>20</a:t>
            </a:fld>
            <a:endParaRPr lang="en-SG"/>
          </a:p>
        </p:txBody>
      </p:sp>
    </p:spTree>
    <p:extLst>
      <p:ext uri="{BB962C8B-B14F-4D97-AF65-F5344CB8AC3E}">
        <p14:creationId xmlns:p14="http://schemas.microsoft.com/office/powerpoint/2010/main" val="1178257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also summarized dashboard 5 for easier reference of the insights. </a:t>
            </a:r>
          </a:p>
          <a:p>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21</a:t>
            </a:fld>
            <a:endParaRPr lang="en-SG"/>
          </a:p>
        </p:txBody>
      </p:sp>
    </p:spTree>
    <p:extLst>
      <p:ext uri="{BB962C8B-B14F-4D97-AF65-F5344CB8AC3E}">
        <p14:creationId xmlns:p14="http://schemas.microsoft.com/office/powerpoint/2010/main" val="1605214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After going through the 5 dashboards, they help to uncover pricing trends and insights in HDB resale flats. The location, for example, Bukit Timah and central areas greatly affects price of flats. Property characteristics, for example, flat type and floor level, also impacts the value of the flats. Lastly, market trends reveal price dips and rebounds tied to economic changes.   </a:t>
            </a:r>
          </a:p>
        </p:txBody>
      </p:sp>
      <p:sp>
        <p:nvSpPr>
          <p:cNvPr id="4" name="Slide Number Placeholder 3"/>
          <p:cNvSpPr>
            <a:spLocks noGrp="1"/>
          </p:cNvSpPr>
          <p:nvPr>
            <p:ph type="sldNum" sz="quarter" idx="5"/>
          </p:nvPr>
        </p:nvSpPr>
        <p:spPr/>
        <p:txBody>
          <a:bodyPr/>
          <a:lstStyle/>
          <a:p>
            <a:fld id="{9D349AEC-6057-440C-999D-58332D0A06B8}" type="slidenum">
              <a:rPr lang="en-SG" smtClean="0"/>
              <a:t>22</a:t>
            </a:fld>
            <a:endParaRPr lang="en-SG"/>
          </a:p>
        </p:txBody>
      </p:sp>
    </p:spTree>
    <p:extLst>
      <p:ext uri="{BB962C8B-B14F-4D97-AF65-F5344CB8AC3E}">
        <p14:creationId xmlns:p14="http://schemas.microsoft.com/office/powerpoint/2010/main" val="2740358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My recommendation for buyers and investors are to buy executive or 5 room flats, which show strong long term value. They also consider towns with high floor area and moderate price per square meter. </a:t>
            </a:r>
          </a:p>
        </p:txBody>
      </p:sp>
      <p:sp>
        <p:nvSpPr>
          <p:cNvPr id="4" name="Slide Number Placeholder 3"/>
          <p:cNvSpPr>
            <a:spLocks noGrp="1"/>
          </p:cNvSpPr>
          <p:nvPr>
            <p:ph type="sldNum" sz="quarter" idx="5"/>
          </p:nvPr>
        </p:nvSpPr>
        <p:spPr/>
        <p:txBody>
          <a:bodyPr/>
          <a:lstStyle/>
          <a:p>
            <a:fld id="{9D349AEC-6057-440C-999D-58332D0A06B8}" type="slidenum">
              <a:rPr lang="en-SG" smtClean="0"/>
              <a:t>23</a:t>
            </a:fld>
            <a:endParaRPr lang="en-SG"/>
          </a:p>
        </p:txBody>
      </p:sp>
    </p:spTree>
    <p:extLst>
      <p:ext uri="{BB962C8B-B14F-4D97-AF65-F5344CB8AC3E}">
        <p14:creationId xmlns:p14="http://schemas.microsoft.com/office/powerpoint/2010/main" val="440985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this, it comes to the end of my presentation. Thank you for your kind attention and do let me know if you have any questions. Thank you! </a:t>
            </a:r>
          </a:p>
        </p:txBody>
      </p:sp>
      <p:sp>
        <p:nvSpPr>
          <p:cNvPr id="4" name="Slide Number Placeholder 3"/>
          <p:cNvSpPr>
            <a:spLocks noGrp="1"/>
          </p:cNvSpPr>
          <p:nvPr>
            <p:ph type="sldNum" sz="quarter" idx="5"/>
          </p:nvPr>
        </p:nvSpPr>
        <p:spPr/>
        <p:txBody>
          <a:bodyPr/>
          <a:lstStyle/>
          <a:p>
            <a:fld id="{9D349AEC-6057-440C-999D-58332D0A06B8}" type="slidenum">
              <a:rPr lang="en-SG" smtClean="0"/>
              <a:t>24</a:t>
            </a:fld>
            <a:endParaRPr lang="en-SG"/>
          </a:p>
        </p:txBody>
      </p:sp>
    </p:spTree>
    <p:extLst>
      <p:ext uri="{BB962C8B-B14F-4D97-AF65-F5344CB8AC3E}">
        <p14:creationId xmlns:p14="http://schemas.microsoft.com/office/powerpoint/2010/main" val="524876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the real estate industry, accurate property valuation plays a crucial role in making informed buying and selling decisions. Property owners, investors, and real estate professionals rely on accurate and reliable valuation estimates to determine fair market prices, negotiate deals, and assess investment opportunities.  </a:t>
            </a:r>
          </a:p>
          <a:p>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3</a:t>
            </a:fld>
            <a:endParaRPr lang="en-SG"/>
          </a:p>
        </p:txBody>
      </p:sp>
    </p:spTree>
    <p:extLst>
      <p:ext uri="{BB962C8B-B14F-4D97-AF65-F5344CB8AC3E}">
        <p14:creationId xmlns:p14="http://schemas.microsoft.com/office/powerpoint/2010/main" val="379504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goal of this project is to develop a comprehensive dashboard for descriptive analytics in the real estate industry. The dashboard will provide users with valuable insights and visualizations based on key factors such as location, property characteristics, market trends, and comparable sales data. Moreover, I also aim to create a user-friendly and informative dashboard that improves the understanding of the real estate market in Singapore. </a:t>
            </a:r>
          </a:p>
        </p:txBody>
      </p:sp>
      <p:sp>
        <p:nvSpPr>
          <p:cNvPr id="4" name="Slide Number Placeholder 3"/>
          <p:cNvSpPr>
            <a:spLocks noGrp="1"/>
          </p:cNvSpPr>
          <p:nvPr>
            <p:ph type="sldNum" sz="quarter" idx="5"/>
          </p:nvPr>
        </p:nvSpPr>
        <p:spPr/>
        <p:txBody>
          <a:bodyPr/>
          <a:lstStyle/>
          <a:p>
            <a:fld id="{AE8AD8B8-1C62-42DA-8240-B3DE40B8394E}" type="slidenum">
              <a:rPr lang="en-SG" smtClean="0"/>
              <a:t>4</a:t>
            </a:fld>
            <a:endParaRPr lang="en-SG"/>
          </a:p>
        </p:txBody>
      </p:sp>
    </p:spTree>
    <p:extLst>
      <p:ext uri="{BB962C8B-B14F-4D97-AF65-F5344CB8AC3E}">
        <p14:creationId xmlns:p14="http://schemas.microsoft.com/office/powerpoint/2010/main" val="348561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analysing any data, data preparation is a very important step. I will talk about how I clean the data, removing unnecessary data, for example, duplicates. Next, I will show you how I fill in the blank values of remaining_lease column in the data set. Lastly, I will show you how I add new columns to the existing data set.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5</a:t>
            </a:fld>
            <a:endParaRPr lang="en-SG"/>
          </a:p>
        </p:txBody>
      </p:sp>
    </p:spTree>
    <p:extLst>
      <p:ext uri="{BB962C8B-B14F-4D97-AF65-F5344CB8AC3E}">
        <p14:creationId xmlns:p14="http://schemas.microsoft.com/office/powerpoint/2010/main" val="276204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Flat model column, we can see that premium apartment and premium apartment full stop appears. They both mean the same thing. Firstly, I go to format, followed by trim to remove the trailing spaces. Next, I go to format, followed by clean, to remove non-printable characters. After that, transform, replaces values, for value to find, we type premium apartment full stop. For replace with, we type premium apartment. This will make sure that only premium apartment appears in the column.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6</a:t>
            </a:fld>
            <a:endParaRPr lang="en-SG"/>
          </a:p>
        </p:txBody>
      </p:sp>
    </p:spTree>
    <p:extLst>
      <p:ext uri="{BB962C8B-B14F-4D97-AF65-F5344CB8AC3E}">
        <p14:creationId xmlns:p14="http://schemas.microsoft.com/office/powerpoint/2010/main" val="176691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month column, I can create a date table. First, I change the month name to transaction_date. This allows a more meaningful name. Next, I change to date type. After that, go to modeling tab, select new table, enter the DAX formula. Next, I mark as date table. Lastly, I go to model view, to create the relationship between date table and hdb resale flats.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7</a:t>
            </a:fld>
            <a:endParaRPr lang="en-SG"/>
          </a:p>
        </p:txBody>
      </p:sp>
    </p:spTree>
    <p:extLst>
      <p:ext uri="{BB962C8B-B14F-4D97-AF65-F5344CB8AC3E}">
        <p14:creationId xmlns:p14="http://schemas.microsoft.com/office/powerpoint/2010/main" val="187418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remaining lease column, I notice that there are many blanks. We need to create a custom column called remaining lease calculated. Type in the formula as shown from the image and change data type to whole number. Once done, we want to replace the blanks with the calculated remaining lease values. For those original values that are in remaining lease column, we don’t do anything to them. </a:t>
            </a:r>
            <a:endParaRPr lang="en-SG" dirty="0"/>
          </a:p>
        </p:txBody>
      </p:sp>
      <p:sp>
        <p:nvSpPr>
          <p:cNvPr id="4" name="Slide Number Placeholder 3"/>
          <p:cNvSpPr>
            <a:spLocks noGrp="1"/>
          </p:cNvSpPr>
          <p:nvPr>
            <p:ph type="sldNum" sz="quarter" idx="5"/>
          </p:nvPr>
        </p:nvSpPr>
        <p:spPr/>
        <p:txBody>
          <a:bodyPr/>
          <a:lstStyle/>
          <a:p>
            <a:fld id="{9D349AEC-6057-440C-999D-58332D0A06B8}" type="slidenum">
              <a:rPr lang="en-SG" smtClean="0"/>
              <a:t>8</a:t>
            </a:fld>
            <a:endParaRPr lang="en-SG"/>
          </a:p>
        </p:txBody>
      </p:sp>
    </p:spTree>
    <p:extLst>
      <p:ext uri="{BB962C8B-B14F-4D97-AF65-F5344CB8AC3E}">
        <p14:creationId xmlns:p14="http://schemas.microsoft.com/office/powerpoint/2010/main" val="20018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3062-CDC0-EAFA-CC7C-3860129F3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0DE0A-90EB-DBF6-3178-F2D6FD7C06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EABB4A-A13E-7AD5-3792-680931AB9B3B}"/>
              </a:ext>
            </a:extLst>
          </p:cNvPr>
          <p:cNvSpPr>
            <a:spLocks noGrp="1"/>
          </p:cNvSpPr>
          <p:nvPr>
            <p:ph type="body" idx="1"/>
          </p:nvPr>
        </p:nvSpPr>
        <p:spPr/>
        <p:txBody>
          <a:bodyPr/>
          <a:lstStyle/>
          <a:p>
            <a:r>
              <a:rPr lang="en-US" dirty="0"/>
              <a:t>We can create a column called remaining lease group. First, we click table icon (Table View). Next, table tools, new column and write the DAX formula as shown in the image. This will categorize the remaining lease into groups, for example, 90-99 years. This will help to easily see quickly which resale flats are newer and which are older. </a:t>
            </a:r>
            <a:endParaRPr lang="en-SG" dirty="0"/>
          </a:p>
        </p:txBody>
      </p:sp>
      <p:sp>
        <p:nvSpPr>
          <p:cNvPr id="4" name="Slide Number Placeholder 3">
            <a:extLst>
              <a:ext uri="{FF2B5EF4-FFF2-40B4-BE49-F238E27FC236}">
                <a16:creationId xmlns:a16="http://schemas.microsoft.com/office/drawing/2014/main" id="{C47FF858-3000-4AFA-07C2-C2D687F071F0}"/>
              </a:ext>
            </a:extLst>
          </p:cNvPr>
          <p:cNvSpPr>
            <a:spLocks noGrp="1"/>
          </p:cNvSpPr>
          <p:nvPr>
            <p:ph type="sldNum" sz="quarter" idx="5"/>
          </p:nvPr>
        </p:nvSpPr>
        <p:spPr/>
        <p:txBody>
          <a:bodyPr/>
          <a:lstStyle/>
          <a:p>
            <a:fld id="{9D349AEC-6057-440C-999D-58332D0A06B8}" type="slidenum">
              <a:rPr lang="en-SG" smtClean="0"/>
              <a:t>9</a:t>
            </a:fld>
            <a:endParaRPr lang="en-SG"/>
          </a:p>
        </p:txBody>
      </p:sp>
    </p:spTree>
    <p:extLst>
      <p:ext uri="{BB962C8B-B14F-4D97-AF65-F5344CB8AC3E}">
        <p14:creationId xmlns:p14="http://schemas.microsoft.com/office/powerpoint/2010/main" val="386170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9F7CAA-AAB0-4D83-BBC1-F25BA9D95777}" type="datetimeFigureOut">
              <a:rPr lang="en-SG" smtClean="0"/>
              <a:t>27/6/2025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FB64505-239A-455D-BEE9-25F836E6D188}"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4534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9F7CAA-AAB0-4D83-BBC1-F25BA9D95777}" type="datetimeFigureOut">
              <a:rPr lang="en-SG" smtClean="0"/>
              <a:t>27/6/2025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FB64505-239A-455D-BEE9-25F836E6D188}" type="slidenum">
              <a:rPr lang="en-SG" smtClean="0"/>
              <a:t>‹#›</a:t>
            </a:fld>
            <a:endParaRPr lang="en-SG"/>
          </a:p>
        </p:txBody>
      </p:sp>
    </p:spTree>
    <p:extLst>
      <p:ext uri="{BB962C8B-B14F-4D97-AF65-F5344CB8AC3E}">
        <p14:creationId xmlns:p14="http://schemas.microsoft.com/office/powerpoint/2010/main" val="21549474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9F7CAA-AAB0-4D83-BBC1-F25BA9D95777}" type="datetimeFigureOut">
              <a:rPr lang="en-SG" smtClean="0"/>
              <a:t>27/6/2025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FB64505-239A-455D-BEE9-25F836E6D188}" type="slidenum">
              <a:rPr lang="en-SG" smtClean="0"/>
              <a:t>‹#›</a:t>
            </a:fld>
            <a:endParaRPr lang="en-SG"/>
          </a:p>
        </p:txBody>
      </p:sp>
    </p:spTree>
    <p:extLst>
      <p:ext uri="{BB962C8B-B14F-4D97-AF65-F5344CB8AC3E}">
        <p14:creationId xmlns:p14="http://schemas.microsoft.com/office/powerpoint/2010/main" val="18655638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9F7CAA-AAB0-4D83-BBC1-F25BA9D95777}" type="datetimeFigureOut">
              <a:rPr lang="en-SG" smtClean="0"/>
              <a:t>27/6/2025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FB64505-239A-455D-BEE9-25F836E6D188}" type="slidenum">
              <a:rPr lang="en-SG" smtClean="0"/>
              <a:t>‹#›</a:t>
            </a:fld>
            <a:endParaRPr lang="en-SG"/>
          </a:p>
        </p:txBody>
      </p:sp>
    </p:spTree>
    <p:extLst>
      <p:ext uri="{BB962C8B-B14F-4D97-AF65-F5344CB8AC3E}">
        <p14:creationId xmlns:p14="http://schemas.microsoft.com/office/powerpoint/2010/main" val="18833336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9F7CAA-AAB0-4D83-BBC1-F25BA9D95777}" type="datetimeFigureOut">
              <a:rPr lang="en-SG" smtClean="0"/>
              <a:t>27/6/2025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6FB64505-239A-455D-BEE9-25F836E6D188}"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108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F7CAA-AAB0-4D83-BBC1-F25BA9D95777}" type="datetimeFigureOut">
              <a:rPr lang="en-SG" smtClean="0"/>
              <a:t>27/6/2025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6FB64505-239A-455D-BEE9-25F836E6D188}" type="slidenum">
              <a:rPr lang="en-SG" smtClean="0"/>
              <a:t>‹#›</a:t>
            </a:fld>
            <a:endParaRPr lang="en-SG"/>
          </a:p>
        </p:txBody>
      </p:sp>
    </p:spTree>
    <p:extLst>
      <p:ext uri="{BB962C8B-B14F-4D97-AF65-F5344CB8AC3E}">
        <p14:creationId xmlns:p14="http://schemas.microsoft.com/office/powerpoint/2010/main" val="1482840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9F7CAA-AAB0-4D83-BBC1-F25BA9D95777}" type="datetimeFigureOut">
              <a:rPr lang="en-SG" smtClean="0"/>
              <a:t>27/6/2025</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6FB64505-239A-455D-BEE9-25F836E6D188}" type="slidenum">
              <a:rPr lang="en-SG" smtClean="0"/>
              <a:t>‹#›</a:t>
            </a:fld>
            <a:endParaRPr lang="en-SG"/>
          </a:p>
        </p:txBody>
      </p:sp>
    </p:spTree>
    <p:extLst>
      <p:ext uri="{BB962C8B-B14F-4D97-AF65-F5344CB8AC3E}">
        <p14:creationId xmlns:p14="http://schemas.microsoft.com/office/powerpoint/2010/main" val="29249926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9F7CAA-AAB0-4D83-BBC1-F25BA9D95777}" type="datetimeFigureOut">
              <a:rPr lang="en-SG" smtClean="0"/>
              <a:t>27/6/2025</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6FB64505-239A-455D-BEE9-25F836E6D188}" type="slidenum">
              <a:rPr lang="en-SG" smtClean="0"/>
              <a:t>‹#›</a:t>
            </a:fld>
            <a:endParaRPr lang="en-SG"/>
          </a:p>
        </p:txBody>
      </p:sp>
    </p:spTree>
    <p:extLst>
      <p:ext uri="{BB962C8B-B14F-4D97-AF65-F5344CB8AC3E}">
        <p14:creationId xmlns:p14="http://schemas.microsoft.com/office/powerpoint/2010/main" val="30088071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09F7CAA-AAB0-4D83-BBC1-F25BA9D95777}" type="datetimeFigureOut">
              <a:rPr lang="en-SG" smtClean="0"/>
              <a:t>27/6/2025</a:t>
            </a:fld>
            <a:endParaRPr lang="en-SG"/>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SG"/>
          </a:p>
        </p:txBody>
      </p:sp>
      <p:sp>
        <p:nvSpPr>
          <p:cNvPr id="9" name="Slide Number Placeholder 8"/>
          <p:cNvSpPr>
            <a:spLocks noGrp="1"/>
          </p:cNvSpPr>
          <p:nvPr>
            <p:ph type="sldNum" sz="quarter" idx="12"/>
          </p:nvPr>
        </p:nvSpPr>
        <p:spPr/>
        <p:txBody>
          <a:bodyPr/>
          <a:lstStyle/>
          <a:p>
            <a:fld id="{6FB64505-239A-455D-BEE9-25F836E6D188}" type="slidenum">
              <a:rPr lang="en-SG" smtClean="0"/>
              <a:t>‹#›</a:t>
            </a:fld>
            <a:endParaRPr lang="en-SG"/>
          </a:p>
        </p:txBody>
      </p:sp>
    </p:spTree>
    <p:extLst>
      <p:ext uri="{BB962C8B-B14F-4D97-AF65-F5344CB8AC3E}">
        <p14:creationId xmlns:p14="http://schemas.microsoft.com/office/powerpoint/2010/main" val="2679682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09F7CAA-AAB0-4D83-BBC1-F25BA9D95777}" type="datetimeFigureOut">
              <a:rPr lang="en-SG" smtClean="0"/>
              <a:t>27/6/2025</a:t>
            </a:fld>
            <a:endParaRPr lang="en-SG"/>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SG"/>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FB64505-239A-455D-BEE9-25F836E6D188}" type="slidenum">
              <a:rPr lang="en-SG" smtClean="0"/>
              <a:t>‹#›</a:t>
            </a:fld>
            <a:endParaRPr lang="en-SG"/>
          </a:p>
        </p:txBody>
      </p:sp>
    </p:spTree>
    <p:extLst>
      <p:ext uri="{BB962C8B-B14F-4D97-AF65-F5344CB8AC3E}">
        <p14:creationId xmlns:p14="http://schemas.microsoft.com/office/powerpoint/2010/main" val="6454837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9F7CAA-AAB0-4D83-BBC1-F25BA9D95777}" type="datetimeFigureOut">
              <a:rPr lang="en-SG" smtClean="0"/>
              <a:t>27/6/2025</a:t>
            </a:fld>
            <a:endParaRPr lang="en-SG"/>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B64505-239A-455D-BEE9-25F836E6D188}" type="slidenum">
              <a:rPr lang="en-SG" smtClean="0"/>
              <a:t>‹#›</a:t>
            </a:fld>
            <a:endParaRPr lang="en-SG"/>
          </a:p>
        </p:txBody>
      </p:sp>
    </p:spTree>
    <p:extLst>
      <p:ext uri="{BB962C8B-B14F-4D97-AF65-F5344CB8AC3E}">
        <p14:creationId xmlns:p14="http://schemas.microsoft.com/office/powerpoint/2010/main" val="39706915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09F7CAA-AAB0-4D83-BBC1-F25BA9D95777}" type="datetimeFigureOut">
              <a:rPr lang="en-SG" smtClean="0"/>
              <a:t>27/6/2025</a:t>
            </a:fld>
            <a:endParaRPr lang="en-SG"/>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SG"/>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FB64505-239A-455D-BEE9-25F836E6D188}" type="slidenum">
              <a:rPr lang="en-SG" smtClean="0"/>
              <a:t>‹#›</a:t>
            </a:fld>
            <a:endParaRPr lang="en-SG"/>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84167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ransition>
    <p:fade/>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D5205-2892-A471-FB38-5064273141F2}"/>
              </a:ext>
            </a:extLst>
          </p:cNvPr>
          <p:cNvSpPr>
            <a:spLocks noGrp="1"/>
          </p:cNvSpPr>
          <p:nvPr>
            <p:ph type="ctrTitle"/>
          </p:nvPr>
        </p:nvSpPr>
        <p:spPr>
          <a:xfrm>
            <a:off x="6285539" y="793287"/>
            <a:ext cx="4685241" cy="2282972"/>
          </a:xfrm>
        </p:spPr>
        <p:txBody>
          <a:bodyPr>
            <a:normAutofit/>
          </a:bodyPr>
          <a:lstStyle/>
          <a:p>
            <a:r>
              <a:rPr lang="en-US" sz="4800" b="1" dirty="0"/>
              <a:t>HDB Resale Flats </a:t>
            </a:r>
            <a:br>
              <a:rPr lang="en-US" sz="4800" b="1" dirty="0"/>
            </a:br>
            <a:r>
              <a:rPr lang="en-US" sz="4800" b="1" dirty="0"/>
              <a:t>Dashboard</a:t>
            </a:r>
            <a:br>
              <a:rPr lang="en-US" sz="4800" b="1" dirty="0"/>
            </a:br>
            <a:r>
              <a:rPr lang="en-US" sz="4800" b="1" dirty="0"/>
              <a:t>Report</a:t>
            </a:r>
            <a:endParaRPr lang="en-SG" sz="4800" b="1" dirty="0"/>
          </a:p>
        </p:txBody>
      </p:sp>
      <p:sp>
        <p:nvSpPr>
          <p:cNvPr id="3" name="Subtitle 2">
            <a:extLst>
              <a:ext uri="{FF2B5EF4-FFF2-40B4-BE49-F238E27FC236}">
                <a16:creationId xmlns:a16="http://schemas.microsoft.com/office/drawing/2014/main" id="{6B703BFD-D098-822E-2D21-8F7C3FE6BFAA}"/>
              </a:ext>
            </a:extLst>
          </p:cNvPr>
          <p:cNvSpPr>
            <a:spLocks noGrp="1"/>
          </p:cNvSpPr>
          <p:nvPr>
            <p:ph type="subTitle" idx="1"/>
          </p:nvPr>
        </p:nvSpPr>
        <p:spPr>
          <a:xfrm>
            <a:off x="6501580" y="4955589"/>
            <a:ext cx="3158613" cy="499897"/>
          </a:xfrm>
        </p:spPr>
        <p:txBody>
          <a:bodyPr>
            <a:normAutofit/>
          </a:bodyPr>
          <a:lstStyle/>
          <a:p>
            <a:r>
              <a:rPr lang="en-US" b="1" dirty="0">
                <a:solidFill>
                  <a:schemeClr val="tx1"/>
                </a:solidFill>
              </a:rPr>
              <a:t>Tan Wei Zhi Daryl</a:t>
            </a:r>
            <a:endParaRPr lang="en-SG" b="1" dirty="0">
              <a:solidFill>
                <a:schemeClr val="tx1"/>
              </a:solidFill>
            </a:endParaRPr>
          </a:p>
        </p:txBody>
      </p:sp>
      <p:pic>
        <p:nvPicPr>
          <p:cNvPr id="1026" name="Picture 2" descr="Flexible Flat Layouts in Singapore">
            <a:extLst>
              <a:ext uri="{FF2B5EF4-FFF2-40B4-BE49-F238E27FC236}">
                <a16:creationId xmlns:a16="http://schemas.microsoft.com/office/drawing/2014/main" id="{F88A18AE-1602-31CC-B78B-6D827E565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6" y="288017"/>
            <a:ext cx="4614129" cy="2862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ingle's Guide to Buying an HDB Flat">
            <a:extLst>
              <a:ext uri="{FF2B5EF4-FFF2-40B4-BE49-F238E27FC236}">
                <a16:creationId xmlns:a16="http://schemas.microsoft.com/office/drawing/2014/main" id="{E4AE6C0D-1B16-D9AF-B5D0-27A9CAB9B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 y="3524377"/>
            <a:ext cx="4614130" cy="286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600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622F-7584-BB97-B3ED-E376293B39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65675-78AD-7D59-C70E-CBE903BF33D1}"/>
              </a:ext>
            </a:extLst>
          </p:cNvPr>
          <p:cNvSpPr>
            <a:spLocks noGrp="1"/>
          </p:cNvSpPr>
          <p:nvPr>
            <p:ph type="title"/>
          </p:nvPr>
        </p:nvSpPr>
        <p:spPr>
          <a:xfrm>
            <a:off x="843557" y="319808"/>
            <a:ext cx="4073236" cy="722457"/>
          </a:xfrm>
        </p:spPr>
        <p:txBody>
          <a:bodyPr>
            <a:normAutofit/>
          </a:bodyPr>
          <a:lstStyle/>
          <a:p>
            <a:r>
              <a:rPr lang="en-US" sz="4000" dirty="0">
                <a:solidFill>
                  <a:schemeClr val="tx1"/>
                </a:solidFill>
              </a:rPr>
              <a:t>Data Preparation</a:t>
            </a:r>
            <a:endParaRPr lang="en-SG" sz="4000" dirty="0">
              <a:solidFill>
                <a:schemeClr val="tx1"/>
              </a:solidFill>
            </a:endParaRPr>
          </a:p>
        </p:txBody>
      </p:sp>
      <p:sp>
        <p:nvSpPr>
          <p:cNvPr id="3" name="Content Placeholder 2">
            <a:extLst>
              <a:ext uri="{FF2B5EF4-FFF2-40B4-BE49-F238E27FC236}">
                <a16:creationId xmlns:a16="http://schemas.microsoft.com/office/drawing/2014/main" id="{660345CA-51AD-7581-B2BC-02660555F3D0}"/>
              </a:ext>
            </a:extLst>
          </p:cNvPr>
          <p:cNvSpPr>
            <a:spLocks noGrp="1"/>
          </p:cNvSpPr>
          <p:nvPr>
            <p:ph idx="1"/>
          </p:nvPr>
        </p:nvSpPr>
        <p:spPr>
          <a:xfrm>
            <a:off x="896411" y="1232416"/>
            <a:ext cx="5723557" cy="3660306"/>
          </a:xfrm>
        </p:spPr>
        <p:txBody>
          <a:bodyPr>
            <a:normAutofit/>
          </a:bodyPr>
          <a:lstStyle/>
          <a:p>
            <a:r>
              <a:rPr lang="en-US" sz="2400" b="1" dirty="0">
                <a:solidFill>
                  <a:schemeClr val="tx1"/>
                </a:solidFill>
              </a:rPr>
              <a:t>Region (New Column)</a:t>
            </a:r>
          </a:p>
          <a:p>
            <a:endParaRPr lang="en-US" sz="2400" b="1" dirty="0">
              <a:solidFill>
                <a:schemeClr val="tx1"/>
              </a:solidFill>
            </a:endParaRPr>
          </a:p>
          <a:p>
            <a:pPr lvl="1">
              <a:buFont typeface="Wingdings" panose="05000000000000000000" pitchFamily="2" charset="2"/>
              <a:buChar char="§"/>
            </a:pPr>
            <a:r>
              <a:rPr lang="en-US" sz="2400" b="1" dirty="0">
                <a:solidFill>
                  <a:schemeClr val="tx1"/>
                </a:solidFill>
              </a:rPr>
              <a:t> </a:t>
            </a:r>
            <a:r>
              <a:rPr lang="en-US" sz="2400" dirty="0">
                <a:solidFill>
                  <a:schemeClr val="tx1"/>
                </a:solidFill>
              </a:rPr>
              <a:t>Click table icon (Table View)</a:t>
            </a:r>
          </a:p>
          <a:p>
            <a:pPr lvl="1">
              <a:buFont typeface="Wingdings" panose="05000000000000000000" pitchFamily="2" charset="2"/>
              <a:buChar char="§"/>
            </a:pPr>
            <a:r>
              <a:rPr lang="en-US" sz="2400" dirty="0">
                <a:solidFill>
                  <a:schemeClr val="tx1"/>
                </a:solidFill>
              </a:rPr>
              <a:t> Table tools -&gt; New Column</a:t>
            </a:r>
          </a:p>
          <a:p>
            <a:pPr lvl="1">
              <a:buFont typeface="Wingdings" panose="05000000000000000000" pitchFamily="2" charset="2"/>
              <a:buChar char="§"/>
            </a:pPr>
            <a:r>
              <a:rPr lang="en-US" sz="2400" dirty="0">
                <a:solidFill>
                  <a:schemeClr val="tx1"/>
                </a:solidFill>
              </a:rPr>
              <a:t> Write the DAX formula</a:t>
            </a:r>
          </a:p>
          <a:p>
            <a:pPr lvl="1">
              <a:buFont typeface="Wingdings" panose="05000000000000000000" pitchFamily="2" charset="2"/>
              <a:buChar char="§"/>
            </a:pPr>
            <a:endParaRPr lang="en-US" sz="2400" dirty="0">
              <a:solidFill>
                <a:schemeClr val="tx1"/>
              </a:solidFill>
            </a:endParaRPr>
          </a:p>
        </p:txBody>
      </p:sp>
      <p:pic>
        <p:nvPicPr>
          <p:cNvPr id="6" name="Picture 5">
            <a:extLst>
              <a:ext uri="{FF2B5EF4-FFF2-40B4-BE49-F238E27FC236}">
                <a16:creationId xmlns:a16="http://schemas.microsoft.com/office/drawing/2014/main" id="{116FBED4-BB64-D84B-929E-403F4031A400}"/>
              </a:ext>
            </a:extLst>
          </p:cNvPr>
          <p:cNvPicPr>
            <a:picLocks noChangeAspect="1"/>
          </p:cNvPicPr>
          <p:nvPr/>
        </p:nvPicPr>
        <p:blipFill>
          <a:blip r:embed="rId3"/>
          <a:stretch>
            <a:fillRect/>
          </a:stretch>
        </p:blipFill>
        <p:spPr>
          <a:xfrm>
            <a:off x="714695" y="3733294"/>
            <a:ext cx="9629845" cy="2257442"/>
          </a:xfrm>
          <a:prstGeom prst="rect">
            <a:avLst/>
          </a:prstGeom>
        </p:spPr>
      </p:pic>
    </p:spTree>
    <p:extLst>
      <p:ext uri="{BB962C8B-B14F-4D97-AF65-F5344CB8AC3E}">
        <p14:creationId xmlns:p14="http://schemas.microsoft.com/office/powerpoint/2010/main" val="2266226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22D8-09AE-ADF6-4BFC-E8BCD1E9B957}"/>
              </a:ext>
            </a:extLst>
          </p:cNvPr>
          <p:cNvSpPr>
            <a:spLocks noGrp="1"/>
          </p:cNvSpPr>
          <p:nvPr>
            <p:ph type="title"/>
          </p:nvPr>
        </p:nvSpPr>
        <p:spPr>
          <a:xfrm>
            <a:off x="838200" y="491778"/>
            <a:ext cx="2320636" cy="762060"/>
          </a:xfrm>
        </p:spPr>
        <p:txBody>
          <a:bodyPr>
            <a:normAutofit/>
          </a:bodyPr>
          <a:lstStyle/>
          <a:p>
            <a:r>
              <a:rPr lang="en-US" sz="4000" dirty="0">
                <a:solidFill>
                  <a:schemeClr val="tx1"/>
                </a:solidFill>
              </a:rPr>
              <a:t>Report</a:t>
            </a:r>
            <a:endParaRPr lang="en-SG" sz="4000" dirty="0">
              <a:solidFill>
                <a:schemeClr val="tx1"/>
              </a:solidFill>
            </a:endParaRPr>
          </a:p>
        </p:txBody>
      </p:sp>
      <p:sp>
        <p:nvSpPr>
          <p:cNvPr id="3" name="Content Placeholder 2">
            <a:extLst>
              <a:ext uri="{FF2B5EF4-FFF2-40B4-BE49-F238E27FC236}">
                <a16:creationId xmlns:a16="http://schemas.microsoft.com/office/drawing/2014/main" id="{56DA8E64-BCE4-A0CA-EABA-33D82AF8DD53}"/>
              </a:ext>
            </a:extLst>
          </p:cNvPr>
          <p:cNvSpPr>
            <a:spLocks noGrp="1"/>
          </p:cNvSpPr>
          <p:nvPr>
            <p:ph idx="1"/>
          </p:nvPr>
        </p:nvSpPr>
        <p:spPr>
          <a:xfrm>
            <a:off x="838200" y="1751960"/>
            <a:ext cx="6031326" cy="4425003"/>
          </a:xfrm>
        </p:spPr>
        <p:txBody>
          <a:bodyPr>
            <a:normAutofit/>
          </a:bodyPr>
          <a:lstStyle/>
          <a:p>
            <a:r>
              <a:rPr lang="en-US" sz="2800" dirty="0"/>
              <a:t>Discuss the 5 different dashboards</a:t>
            </a:r>
          </a:p>
          <a:p>
            <a:pPr lvl="1">
              <a:buFont typeface="Wingdings" panose="05000000000000000000" pitchFamily="2" charset="2"/>
              <a:buChar char="§"/>
            </a:pPr>
            <a:r>
              <a:rPr lang="en-SG" sz="2600" dirty="0"/>
              <a:t>HDB Resale Flats Overview</a:t>
            </a:r>
          </a:p>
          <a:p>
            <a:pPr lvl="1">
              <a:buFont typeface="Wingdings" panose="05000000000000000000" pitchFamily="2" charset="2"/>
              <a:buChar char="§"/>
            </a:pPr>
            <a:r>
              <a:rPr lang="en-SG" sz="2600" dirty="0"/>
              <a:t>Location Analysis</a:t>
            </a:r>
          </a:p>
          <a:p>
            <a:pPr lvl="1">
              <a:buFont typeface="Wingdings" panose="05000000000000000000" pitchFamily="2" charset="2"/>
              <a:buChar char="§"/>
            </a:pPr>
            <a:r>
              <a:rPr lang="en-SG" sz="2600" dirty="0"/>
              <a:t>Property Characteristics</a:t>
            </a:r>
          </a:p>
          <a:p>
            <a:pPr lvl="1">
              <a:buFont typeface="Wingdings" panose="05000000000000000000" pitchFamily="2" charset="2"/>
              <a:buChar char="§"/>
            </a:pPr>
            <a:r>
              <a:rPr lang="en-SG" sz="2600" dirty="0"/>
              <a:t>Market Trend</a:t>
            </a:r>
          </a:p>
          <a:p>
            <a:pPr lvl="1">
              <a:buFont typeface="Wingdings" panose="05000000000000000000" pitchFamily="2" charset="2"/>
              <a:buChar char="§"/>
            </a:pPr>
            <a:r>
              <a:rPr lang="en-SG" sz="2600" dirty="0"/>
              <a:t>Future Projection</a:t>
            </a:r>
          </a:p>
        </p:txBody>
      </p:sp>
      <p:pic>
        <p:nvPicPr>
          <p:cNvPr id="5122" name="Picture 2" descr="10 cheapest places to buy HDB flats in Singapore | Singapore Business Review">
            <a:extLst>
              <a:ext uri="{FF2B5EF4-FFF2-40B4-BE49-F238E27FC236}">
                <a16:creationId xmlns:a16="http://schemas.microsoft.com/office/drawing/2014/main" id="{60328441-E913-D236-1047-18F2A642F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411" y="2714769"/>
            <a:ext cx="5597178" cy="293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72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FF7B70-1CBE-9206-035F-B5A9411FB821}"/>
              </a:ext>
            </a:extLst>
          </p:cNvPr>
          <p:cNvSpPr>
            <a:spLocks noGrp="1"/>
          </p:cNvSpPr>
          <p:nvPr>
            <p:ph type="title"/>
          </p:nvPr>
        </p:nvSpPr>
        <p:spPr>
          <a:xfrm>
            <a:off x="3241127" y="0"/>
            <a:ext cx="5311204" cy="607038"/>
          </a:xfrm>
        </p:spPr>
        <p:txBody>
          <a:bodyPr>
            <a:normAutofit fontScale="90000"/>
          </a:bodyPr>
          <a:lstStyle/>
          <a:p>
            <a:pPr algn="ctr"/>
            <a:r>
              <a:rPr lang="en-US" sz="3600" b="1" dirty="0">
                <a:solidFill>
                  <a:schemeClr val="tx1"/>
                </a:solidFill>
              </a:rPr>
              <a:t>Dashboard 1: Market Overview</a:t>
            </a:r>
            <a:endParaRPr lang="en-SG" sz="3600" b="1" dirty="0">
              <a:solidFill>
                <a:schemeClr val="tx1"/>
              </a:solidFill>
            </a:endParaRPr>
          </a:p>
        </p:txBody>
      </p:sp>
      <p:pic>
        <p:nvPicPr>
          <p:cNvPr id="3" name="Picture 2">
            <a:extLst>
              <a:ext uri="{FF2B5EF4-FFF2-40B4-BE49-F238E27FC236}">
                <a16:creationId xmlns:a16="http://schemas.microsoft.com/office/drawing/2014/main" id="{BEA23F5C-4CD9-E217-4448-652DAAE5B7CF}"/>
              </a:ext>
            </a:extLst>
          </p:cNvPr>
          <p:cNvPicPr>
            <a:picLocks noChangeAspect="1"/>
          </p:cNvPicPr>
          <p:nvPr/>
        </p:nvPicPr>
        <p:blipFill>
          <a:blip r:embed="rId3"/>
          <a:stretch>
            <a:fillRect/>
          </a:stretch>
        </p:blipFill>
        <p:spPr>
          <a:xfrm>
            <a:off x="0" y="837488"/>
            <a:ext cx="12192000" cy="6020512"/>
          </a:xfrm>
          <a:prstGeom prst="rect">
            <a:avLst/>
          </a:prstGeom>
        </p:spPr>
      </p:pic>
    </p:spTree>
    <p:extLst>
      <p:ext uri="{BB962C8B-B14F-4D97-AF65-F5344CB8AC3E}">
        <p14:creationId xmlns:p14="http://schemas.microsoft.com/office/powerpoint/2010/main" val="24732871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8D4E-E409-E25F-867C-61618FE1550E}"/>
              </a:ext>
            </a:extLst>
          </p:cNvPr>
          <p:cNvSpPr>
            <a:spLocks noGrp="1"/>
          </p:cNvSpPr>
          <p:nvPr>
            <p:ph type="title"/>
          </p:nvPr>
        </p:nvSpPr>
        <p:spPr>
          <a:xfrm>
            <a:off x="1066800" y="258155"/>
            <a:ext cx="5255878" cy="669279"/>
          </a:xfrm>
        </p:spPr>
        <p:txBody>
          <a:bodyPr>
            <a:normAutofit/>
          </a:bodyPr>
          <a:lstStyle/>
          <a:p>
            <a:r>
              <a:rPr lang="en-US" sz="3600" b="1" dirty="0">
                <a:solidFill>
                  <a:schemeClr val="tx1"/>
                </a:solidFill>
              </a:rPr>
              <a:t>Dashboard 1 Summary</a:t>
            </a:r>
            <a:endParaRPr lang="en-SG" sz="3600" b="1" dirty="0">
              <a:solidFill>
                <a:schemeClr val="tx1"/>
              </a:solidFill>
            </a:endParaRPr>
          </a:p>
        </p:txBody>
      </p:sp>
      <p:sp>
        <p:nvSpPr>
          <p:cNvPr id="3" name="Content Placeholder 2">
            <a:extLst>
              <a:ext uri="{FF2B5EF4-FFF2-40B4-BE49-F238E27FC236}">
                <a16:creationId xmlns:a16="http://schemas.microsoft.com/office/drawing/2014/main" id="{41B913E2-88AE-ECBE-51D5-47BB212BE744}"/>
              </a:ext>
            </a:extLst>
          </p:cNvPr>
          <p:cNvSpPr>
            <a:spLocks noGrp="1"/>
          </p:cNvSpPr>
          <p:nvPr>
            <p:ph idx="1"/>
          </p:nvPr>
        </p:nvSpPr>
        <p:spPr>
          <a:xfrm>
            <a:off x="1066800" y="1244813"/>
            <a:ext cx="10657754" cy="2184187"/>
          </a:xfrm>
        </p:spPr>
        <p:txBody>
          <a:bodyPr>
            <a:normAutofit/>
          </a:bodyPr>
          <a:lstStyle/>
          <a:p>
            <a:r>
              <a:rPr lang="en-SG" sz="2800" dirty="0">
                <a:solidFill>
                  <a:schemeClr val="tx1"/>
                </a:solidFill>
              </a:rPr>
              <a:t>Top 3 average resale price: Executive / 5 Room / Multi Generation</a:t>
            </a:r>
          </a:p>
          <a:p>
            <a:r>
              <a:rPr lang="en-SG" sz="2800" dirty="0">
                <a:solidFill>
                  <a:schemeClr val="tx1"/>
                </a:solidFill>
              </a:rPr>
              <a:t>Top average price by town: Bukit Timah</a:t>
            </a:r>
          </a:p>
          <a:p>
            <a:r>
              <a:rPr lang="en-SG" sz="2800" dirty="0">
                <a:solidFill>
                  <a:schemeClr val="tx1"/>
                </a:solidFill>
              </a:rPr>
              <a:t>Top 2 months average resale price: May / August</a:t>
            </a:r>
          </a:p>
        </p:txBody>
      </p:sp>
    </p:spTree>
    <p:extLst>
      <p:ext uri="{BB962C8B-B14F-4D97-AF65-F5344CB8AC3E}">
        <p14:creationId xmlns:p14="http://schemas.microsoft.com/office/powerpoint/2010/main" val="3844446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C69DA-A380-A34C-F11F-479CC97D873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F2E68A9-62C4-1B28-44CE-85FFE84C7D43}"/>
              </a:ext>
            </a:extLst>
          </p:cNvPr>
          <p:cNvSpPr>
            <a:spLocks noGrp="1"/>
          </p:cNvSpPr>
          <p:nvPr>
            <p:ph type="title"/>
          </p:nvPr>
        </p:nvSpPr>
        <p:spPr>
          <a:xfrm>
            <a:off x="3241127" y="0"/>
            <a:ext cx="5572460" cy="607038"/>
          </a:xfrm>
        </p:spPr>
        <p:txBody>
          <a:bodyPr>
            <a:normAutofit/>
          </a:bodyPr>
          <a:lstStyle/>
          <a:p>
            <a:pPr algn="ctr"/>
            <a:r>
              <a:rPr lang="en-US" sz="3200" b="1" dirty="0">
                <a:solidFill>
                  <a:schemeClr val="tx1"/>
                </a:solidFill>
              </a:rPr>
              <a:t>Dashboard 2: Location Analysis</a:t>
            </a:r>
            <a:endParaRPr lang="en-SG" sz="3200" b="1" dirty="0">
              <a:solidFill>
                <a:schemeClr val="tx1"/>
              </a:solidFill>
            </a:endParaRPr>
          </a:p>
        </p:txBody>
      </p:sp>
      <p:pic>
        <p:nvPicPr>
          <p:cNvPr id="4" name="Picture 3">
            <a:extLst>
              <a:ext uri="{FF2B5EF4-FFF2-40B4-BE49-F238E27FC236}">
                <a16:creationId xmlns:a16="http://schemas.microsoft.com/office/drawing/2014/main" id="{E4E2FEF8-9106-ACC8-67D2-0114DC31D365}"/>
              </a:ext>
            </a:extLst>
          </p:cNvPr>
          <p:cNvPicPr>
            <a:picLocks noChangeAspect="1"/>
          </p:cNvPicPr>
          <p:nvPr/>
        </p:nvPicPr>
        <p:blipFill>
          <a:blip r:embed="rId3"/>
          <a:stretch>
            <a:fillRect/>
          </a:stretch>
        </p:blipFill>
        <p:spPr>
          <a:xfrm>
            <a:off x="0" y="828942"/>
            <a:ext cx="12192000" cy="6029058"/>
          </a:xfrm>
          <a:prstGeom prst="rect">
            <a:avLst/>
          </a:prstGeom>
        </p:spPr>
      </p:pic>
    </p:spTree>
    <p:extLst>
      <p:ext uri="{BB962C8B-B14F-4D97-AF65-F5344CB8AC3E}">
        <p14:creationId xmlns:p14="http://schemas.microsoft.com/office/powerpoint/2010/main" val="34314515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610A3-7657-04C4-94C4-A20D7F420B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A9923-DD64-2CDB-DAA8-D399BC6689CF}"/>
              </a:ext>
            </a:extLst>
          </p:cNvPr>
          <p:cNvSpPr>
            <a:spLocks noGrp="1"/>
          </p:cNvSpPr>
          <p:nvPr>
            <p:ph type="title"/>
          </p:nvPr>
        </p:nvSpPr>
        <p:spPr>
          <a:xfrm>
            <a:off x="1066800" y="258155"/>
            <a:ext cx="5255878" cy="669279"/>
          </a:xfrm>
        </p:spPr>
        <p:txBody>
          <a:bodyPr>
            <a:normAutofit/>
          </a:bodyPr>
          <a:lstStyle/>
          <a:p>
            <a:r>
              <a:rPr lang="en-US" sz="3600" b="1" dirty="0">
                <a:solidFill>
                  <a:schemeClr val="tx1"/>
                </a:solidFill>
              </a:rPr>
              <a:t>Dashboard 2 Summary</a:t>
            </a:r>
            <a:endParaRPr lang="en-SG" sz="3600" b="1" dirty="0">
              <a:solidFill>
                <a:schemeClr val="tx1"/>
              </a:solidFill>
            </a:endParaRPr>
          </a:p>
        </p:txBody>
      </p:sp>
      <p:sp>
        <p:nvSpPr>
          <p:cNvPr id="3" name="Content Placeholder 2">
            <a:extLst>
              <a:ext uri="{FF2B5EF4-FFF2-40B4-BE49-F238E27FC236}">
                <a16:creationId xmlns:a16="http://schemas.microsoft.com/office/drawing/2014/main" id="{FA21A114-E3F3-5772-C98C-4B39A06C14AC}"/>
              </a:ext>
            </a:extLst>
          </p:cNvPr>
          <p:cNvSpPr>
            <a:spLocks noGrp="1"/>
          </p:cNvSpPr>
          <p:nvPr>
            <p:ph idx="1"/>
          </p:nvPr>
        </p:nvSpPr>
        <p:spPr>
          <a:xfrm>
            <a:off x="576303" y="1244813"/>
            <a:ext cx="11148251" cy="4578176"/>
          </a:xfrm>
        </p:spPr>
        <p:txBody>
          <a:bodyPr>
            <a:normAutofit/>
          </a:bodyPr>
          <a:lstStyle/>
          <a:p>
            <a:r>
              <a:rPr lang="en-SG" sz="2800" dirty="0">
                <a:solidFill>
                  <a:schemeClr val="tx1"/>
                </a:solidFill>
              </a:rPr>
              <a:t>Top 3 Average Price by town: Bukit Timah / Bishan / Central Area</a:t>
            </a:r>
          </a:p>
          <a:p>
            <a:r>
              <a:rPr lang="en-SG" sz="2800" dirty="0">
                <a:solidFill>
                  <a:schemeClr val="tx1"/>
                </a:solidFill>
              </a:rPr>
              <a:t>                                                     695.87K         613.46K       601.05K</a:t>
            </a:r>
          </a:p>
          <a:p>
            <a:r>
              <a:rPr lang="en-SG" sz="2800" dirty="0">
                <a:solidFill>
                  <a:schemeClr val="tx1"/>
                </a:solidFill>
              </a:rPr>
              <a:t>Top 3 Transactions by town: Jurong West / Woodlands / Tampines</a:t>
            </a:r>
          </a:p>
          <a:p>
            <a:r>
              <a:rPr lang="en-SG" sz="2800" dirty="0">
                <a:solidFill>
                  <a:schemeClr val="tx1"/>
                </a:solidFill>
              </a:rPr>
              <a:t>                                                   11283               11140             9738</a:t>
            </a:r>
          </a:p>
          <a:p>
            <a:r>
              <a:rPr lang="en-SG" sz="2800" dirty="0">
                <a:solidFill>
                  <a:schemeClr val="tx1"/>
                </a:solidFill>
              </a:rPr>
              <a:t>Top 3 Average floor area by town: Pasir Ris / Choa Chu Kang / Bukit Timah</a:t>
            </a:r>
          </a:p>
          <a:p>
            <a:r>
              <a:rPr lang="en-SG" sz="2800" dirty="0">
                <a:solidFill>
                  <a:schemeClr val="tx1"/>
                </a:solidFill>
              </a:rPr>
              <a:t>                                                              122.75           110.93                108.81</a:t>
            </a:r>
          </a:p>
        </p:txBody>
      </p:sp>
    </p:spTree>
    <p:extLst>
      <p:ext uri="{BB962C8B-B14F-4D97-AF65-F5344CB8AC3E}">
        <p14:creationId xmlns:p14="http://schemas.microsoft.com/office/powerpoint/2010/main" val="140443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F31A0-5117-3F75-A12E-61EB4F6B6A4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FF66EE4-9C04-0613-7D33-11326878BA3E}"/>
              </a:ext>
            </a:extLst>
          </p:cNvPr>
          <p:cNvSpPr>
            <a:spLocks noGrp="1"/>
          </p:cNvSpPr>
          <p:nvPr>
            <p:ph type="title"/>
          </p:nvPr>
        </p:nvSpPr>
        <p:spPr>
          <a:xfrm>
            <a:off x="2612571" y="0"/>
            <a:ext cx="6685110" cy="607038"/>
          </a:xfrm>
        </p:spPr>
        <p:txBody>
          <a:bodyPr>
            <a:normAutofit/>
          </a:bodyPr>
          <a:lstStyle/>
          <a:p>
            <a:pPr algn="ctr"/>
            <a:r>
              <a:rPr lang="en-US" sz="3200" b="1" dirty="0">
                <a:solidFill>
                  <a:schemeClr val="tx1"/>
                </a:solidFill>
              </a:rPr>
              <a:t>Dashboard 3: Property Characteristics</a:t>
            </a:r>
            <a:endParaRPr lang="en-SG" sz="3200" b="1" dirty="0">
              <a:solidFill>
                <a:schemeClr val="tx1"/>
              </a:solidFill>
            </a:endParaRPr>
          </a:p>
        </p:txBody>
      </p:sp>
      <p:pic>
        <p:nvPicPr>
          <p:cNvPr id="4" name="Picture 3">
            <a:extLst>
              <a:ext uri="{FF2B5EF4-FFF2-40B4-BE49-F238E27FC236}">
                <a16:creationId xmlns:a16="http://schemas.microsoft.com/office/drawing/2014/main" id="{FC305ACF-043F-9956-4C2B-8476FC7BA0B0}"/>
              </a:ext>
            </a:extLst>
          </p:cNvPr>
          <p:cNvPicPr>
            <a:picLocks noChangeAspect="1"/>
          </p:cNvPicPr>
          <p:nvPr/>
        </p:nvPicPr>
        <p:blipFill>
          <a:blip r:embed="rId3"/>
          <a:stretch>
            <a:fillRect/>
          </a:stretch>
        </p:blipFill>
        <p:spPr>
          <a:xfrm>
            <a:off x="0" y="828942"/>
            <a:ext cx="12192000" cy="6029057"/>
          </a:xfrm>
          <a:prstGeom prst="rect">
            <a:avLst/>
          </a:prstGeom>
        </p:spPr>
      </p:pic>
    </p:spTree>
    <p:extLst>
      <p:ext uri="{BB962C8B-B14F-4D97-AF65-F5344CB8AC3E}">
        <p14:creationId xmlns:p14="http://schemas.microsoft.com/office/powerpoint/2010/main" val="30006245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37F31-FFBD-AF87-CE94-ED6C19F9F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2EC5F-6ED8-5F56-DDFF-39BBD1E90280}"/>
              </a:ext>
            </a:extLst>
          </p:cNvPr>
          <p:cNvSpPr>
            <a:spLocks noGrp="1"/>
          </p:cNvSpPr>
          <p:nvPr>
            <p:ph type="title"/>
          </p:nvPr>
        </p:nvSpPr>
        <p:spPr>
          <a:xfrm>
            <a:off x="1066800" y="258155"/>
            <a:ext cx="5255878" cy="669279"/>
          </a:xfrm>
        </p:spPr>
        <p:txBody>
          <a:bodyPr>
            <a:normAutofit/>
          </a:bodyPr>
          <a:lstStyle/>
          <a:p>
            <a:r>
              <a:rPr lang="en-US" sz="3600" b="1" dirty="0">
                <a:solidFill>
                  <a:schemeClr val="tx1"/>
                </a:solidFill>
              </a:rPr>
              <a:t>Dashboard 3 Summary</a:t>
            </a:r>
            <a:endParaRPr lang="en-SG" sz="3600" b="1" dirty="0">
              <a:solidFill>
                <a:schemeClr val="tx1"/>
              </a:solidFill>
            </a:endParaRPr>
          </a:p>
        </p:txBody>
      </p:sp>
      <p:sp>
        <p:nvSpPr>
          <p:cNvPr id="3" name="Content Placeholder 2">
            <a:extLst>
              <a:ext uri="{FF2B5EF4-FFF2-40B4-BE49-F238E27FC236}">
                <a16:creationId xmlns:a16="http://schemas.microsoft.com/office/drawing/2014/main" id="{70CBE0B2-F796-4DA4-D3D3-2E9152EC28CF}"/>
              </a:ext>
            </a:extLst>
          </p:cNvPr>
          <p:cNvSpPr>
            <a:spLocks noGrp="1"/>
          </p:cNvSpPr>
          <p:nvPr>
            <p:ph idx="1"/>
          </p:nvPr>
        </p:nvSpPr>
        <p:spPr>
          <a:xfrm>
            <a:off x="576303" y="1244813"/>
            <a:ext cx="11148251" cy="4578176"/>
          </a:xfrm>
        </p:spPr>
        <p:txBody>
          <a:bodyPr>
            <a:normAutofit/>
          </a:bodyPr>
          <a:lstStyle/>
          <a:p>
            <a:r>
              <a:rPr lang="en-SG" sz="2800" dirty="0">
                <a:solidFill>
                  <a:schemeClr val="tx1"/>
                </a:solidFill>
              </a:rPr>
              <a:t>Top 3 Avg Price by Flat Model: Type S2 / Type S1 / 	Premium Apartment</a:t>
            </a:r>
          </a:p>
          <a:p>
            <a:r>
              <a:rPr lang="en-SG" sz="2800" dirty="0">
                <a:solidFill>
                  <a:schemeClr val="tx1"/>
                </a:solidFill>
              </a:rPr>
              <a:t>Top 3 Avg Price by Storey Range: 43 to 45 / 46 to 48 / 49 to 51</a:t>
            </a:r>
          </a:p>
          <a:p>
            <a:r>
              <a:rPr lang="en-SG" sz="2800" dirty="0">
                <a:solidFill>
                  <a:schemeClr val="tx1"/>
                </a:solidFill>
              </a:rPr>
              <a:t>Top 3 Avg Price by Flat Type: Multi-Generation / Executive / 5 Room</a:t>
            </a:r>
          </a:p>
          <a:p>
            <a:r>
              <a:rPr lang="en-SG" sz="2800" dirty="0">
                <a:solidFill>
                  <a:schemeClr val="tx1"/>
                </a:solidFill>
              </a:rPr>
              <a:t>Avg Resale Price &gt; 1M: 5 Room Flat (Type S2 / DBSS)</a:t>
            </a:r>
          </a:p>
          <a:p>
            <a:r>
              <a:rPr lang="en-SG" sz="2800" dirty="0">
                <a:solidFill>
                  <a:schemeClr val="tx1"/>
                </a:solidFill>
              </a:rPr>
              <a:t>Total Transactions &gt; 5000: 4 Room Flat (Model A)</a:t>
            </a:r>
          </a:p>
        </p:txBody>
      </p:sp>
    </p:spTree>
    <p:extLst>
      <p:ext uri="{BB962C8B-B14F-4D97-AF65-F5344CB8AC3E}">
        <p14:creationId xmlns:p14="http://schemas.microsoft.com/office/powerpoint/2010/main" val="7793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F3C21-E4AB-C4BB-1924-B62D1830148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0CEDF0C-2728-7821-98C8-89F732F71ABC}"/>
              </a:ext>
            </a:extLst>
          </p:cNvPr>
          <p:cNvSpPr>
            <a:spLocks noGrp="1"/>
          </p:cNvSpPr>
          <p:nvPr>
            <p:ph type="title"/>
          </p:nvPr>
        </p:nvSpPr>
        <p:spPr>
          <a:xfrm>
            <a:off x="2612571" y="0"/>
            <a:ext cx="6685110" cy="607038"/>
          </a:xfrm>
        </p:spPr>
        <p:txBody>
          <a:bodyPr>
            <a:normAutofit/>
          </a:bodyPr>
          <a:lstStyle/>
          <a:p>
            <a:pPr algn="ctr"/>
            <a:r>
              <a:rPr lang="en-US" sz="3200" b="1" dirty="0">
                <a:solidFill>
                  <a:schemeClr val="tx1"/>
                </a:solidFill>
              </a:rPr>
              <a:t>Dashboard 4: Market Trends</a:t>
            </a:r>
            <a:endParaRPr lang="en-SG" sz="3200" b="1" dirty="0">
              <a:solidFill>
                <a:schemeClr val="tx1"/>
              </a:solidFill>
            </a:endParaRPr>
          </a:p>
        </p:txBody>
      </p:sp>
      <p:pic>
        <p:nvPicPr>
          <p:cNvPr id="3" name="Picture 2">
            <a:extLst>
              <a:ext uri="{FF2B5EF4-FFF2-40B4-BE49-F238E27FC236}">
                <a16:creationId xmlns:a16="http://schemas.microsoft.com/office/drawing/2014/main" id="{26252CC7-B57C-1C5A-BDBE-D5112C5B624B}"/>
              </a:ext>
            </a:extLst>
          </p:cNvPr>
          <p:cNvPicPr>
            <a:picLocks noChangeAspect="1"/>
          </p:cNvPicPr>
          <p:nvPr/>
        </p:nvPicPr>
        <p:blipFill>
          <a:blip r:embed="rId3"/>
          <a:stretch>
            <a:fillRect/>
          </a:stretch>
        </p:blipFill>
        <p:spPr>
          <a:xfrm>
            <a:off x="0" y="828656"/>
            <a:ext cx="12192000" cy="6029344"/>
          </a:xfrm>
          <a:prstGeom prst="rect">
            <a:avLst/>
          </a:prstGeom>
        </p:spPr>
      </p:pic>
    </p:spTree>
    <p:extLst>
      <p:ext uri="{BB962C8B-B14F-4D97-AF65-F5344CB8AC3E}">
        <p14:creationId xmlns:p14="http://schemas.microsoft.com/office/powerpoint/2010/main" val="11905103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E7EB6-25B2-1382-201D-CE268DEF4B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E54C58-D34F-5B32-71BB-7F3104942D12}"/>
              </a:ext>
            </a:extLst>
          </p:cNvPr>
          <p:cNvSpPr>
            <a:spLocks noGrp="1"/>
          </p:cNvSpPr>
          <p:nvPr>
            <p:ph type="title"/>
          </p:nvPr>
        </p:nvSpPr>
        <p:spPr>
          <a:xfrm>
            <a:off x="1066800" y="258155"/>
            <a:ext cx="5255878" cy="669279"/>
          </a:xfrm>
        </p:spPr>
        <p:txBody>
          <a:bodyPr>
            <a:normAutofit/>
          </a:bodyPr>
          <a:lstStyle/>
          <a:p>
            <a:r>
              <a:rPr lang="en-US" sz="3600" b="1" dirty="0">
                <a:solidFill>
                  <a:schemeClr val="tx1"/>
                </a:solidFill>
              </a:rPr>
              <a:t>Dashboard 4 Summary</a:t>
            </a:r>
            <a:endParaRPr lang="en-SG" sz="3600" b="1" dirty="0">
              <a:solidFill>
                <a:schemeClr val="tx1"/>
              </a:solidFill>
            </a:endParaRPr>
          </a:p>
        </p:txBody>
      </p:sp>
      <p:sp>
        <p:nvSpPr>
          <p:cNvPr id="3" name="Content Placeholder 2">
            <a:extLst>
              <a:ext uri="{FF2B5EF4-FFF2-40B4-BE49-F238E27FC236}">
                <a16:creationId xmlns:a16="http://schemas.microsoft.com/office/drawing/2014/main" id="{2A0FBA5C-36A4-1221-13B2-F17FFDB2053A}"/>
              </a:ext>
            </a:extLst>
          </p:cNvPr>
          <p:cNvSpPr>
            <a:spLocks noGrp="1"/>
          </p:cNvSpPr>
          <p:nvPr>
            <p:ph idx="1"/>
          </p:nvPr>
        </p:nvSpPr>
        <p:spPr>
          <a:xfrm>
            <a:off x="576303" y="1244813"/>
            <a:ext cx="11148251" cy="4578176"/>
          </a:xfrm>
        </p:spPr>
        <p:txBody>
          <a:bodyPr>
            <a:normAutofit/>
          </a:bodyPr>
          <a:lstStyle/>
          <a:p>
            <a:r>
              <a:rPr lang="en-SG" sz="2800" dirty="0">
                <a:solidFill>
                  <a:schemeClr val="tx1"/>
                </a:solidFill>
              </a:rPr>
              <a:t>From 2012 – 2018: Total Resale value from 7 to 9.5 Billion</a:t>
            </a:r>
          </a:p>
          <a:p>
            <a:r>
              <a:rPr lang="en-SG" sz="2800" dirty="0">
                <a:solidFill>
                  <a:schemeClr val="tx1"/>
                </a:solidFill>
              </a:rPr>
              <a:t>Dropped greatly from 9.5 Bn in 2018 to 4.5 Bn in 2019</a:t>
            </a:r>
          </a:p>
          <a:p>
            <a:r>
              <a:rPr lang="en-SG" sz="2800" dirty="0">
                <a:solidFill>
                  <a:schemeClr val="tx1"/>
                </a:solidFill>
              </a:rPr>
              <a:t>Average Resale Price &gt; 1M: Queenstown / Executive / April &amp; September</a:t>
            </a:r>
          </a:p>
          <a:p>
            <a:r>
              <a:rPr lang="en-SG" sz="2800" dirty="0">
                <a:solidFill>
                  <a:schemeClr val="tx1"/>
                </a:solidFill>
              </a:rPr>
              <a:t>Total transactions &gt; 500: Sengkang &amp; Woodlands / 4 Room / April &amp; May</a:t>
            </a:r>
          </a:p>
        </p:txBody>
      </p:sp>
    </p:spTree>
    <p:extLst>
      <p:ext uri="{BB962C8B-B14F-4D97-AF65-F5344CB8AC3E}">
        <p14:creationId xmlns:p14="http://schemas.microsoft.com/office/powerpoint/2010/main" val="141633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8819-3683-9DB9-CFAC-0B0775AE0828}"/>
              </a:ext>
            </a:extLst>
          </p:cNvPr>
          <p:cNvSpPr>
            <a:spLocks noGrp="1"/>
          </p:cNvSpPr>
          <p:nvPr>
            <p:ph type="title"/>
          </p:nvPr>
        </p:nvSpPr>
        <p:spPr>
          <a:xfrm>
            <a:off x="1097280" y="286603"/>
            <a:ext cx="10058400" cy="1450757"/>
          </a:xfrm>
        </p:spPr>
        <p:txBody>
          <a:bodyPr>
            <a:normAutofit/>
          </a:bodyPr>
          <a:lstStyle/>
          <a:p>
            <a:r>
              <a:rPr lang="en-US"/>
              <a:t>General Process</a:t>
            </a:r>
            <a:endParaRPr lang="en-SG"/>
          </a:p>
        </p:txBody>
      </p:sp>
      <p:sp>
        <p:nvSpPr>
          <p:cNvPr id="3" name="Content Placeholder 2">
            <a:extLst>
              <a:ext uri="{FF2B5EF4-FFF2-40B4-BE49-F238E27FC236}">
                <a16:creationId xmlns:a16="http://schemas.microsoft.com/office/drawing/2014/main" id="{4D1ABBE1-E179-B857-B317-B0E2007A76AA}"/>
              </a:ext>
            </a:extLst>
          </p:cNvPr>
          <p:cNvSpPr>
            <a:spLocks noGrp="1"/>
          </p:cNvSpPr>
          <p:nvPr>
            <p:ph idx="1"/>
          </p:nvPr>
        </p:nvSpPr>
        <p:spPr>
          <a:xfrm>
            <a:off x="1097279" y="2174582"/>
            <a:ext cx="6209375" cy="3694512"/>
          </a:xfrm>
        </p:spPr>
        <p:txBody>
          <a:bodyPr>
            <a:normAutofit/>
          </a:bodyPr>
          <a:lstStyle/>
          <a:p>
            <a:pPr lvl="1">
              <a:buFont typeface="Wingdings" panose="05000000000000000000" pitchFamily="2" charset="2"/>
              <a:buChar char="§"/>
            </a:pPr>
            <a:r>
              <a:rPr lang="en-US" sz="2800" dirty="0"/>
              <a:t> Problem Statement</a:t>
            </a:r>
          </a:p>
          <a:p>
            <a:pPr lvl="1">
              <a:buFont typeface="Wingdings" panose="05000000000000000000" pitchFamily="2" charset="2"/>
              <a:buChar char="§"/>
            </a:pPr>
            <a:r>
              <a:rPr lang="en-US" sz="2800" dirty="0"/>
              <a:t> Research Objective</a:t>
            </a:r>
          </a:p>
          <a:p>
            <a:pPr lvl="1">
              <a:buFont typeface="Wingdings" panose="05000000000000000000" pitchFamily="2" charset="2"/>
              <a:buChar char="§"/>
            </a:pPr>
            <a:r>
              <a:rPr lang="en-US" sz="2800" dirty="0"/>
              <a:t> Data Preparation</a:t>
            </a:r>
          </a:p>
          <a:p>
            <a:pPr lvl="1">
              <a:buFont typeface="Wingdings" panose="05000000000000000000" pitchFamily="2" charset="2"/>
              <a:buChar char="§"/>
            </a:pPr>
            <a:r>
              <a:rPr lang="en-US" sz="2800" dirty="0"/>
              <a:t> Report</a:t>
            </a:r>
          </a:p>
          <a:p>
            <a:pPr lvl="1">
              <a:buFont typeface="Wingdings" panose="05000000000000000000" pitchFamily="2" charset="2"/>
              <a:buChar char="§"/>
            </a:pPr>
            <a:r>
              <a:rPr lang="en-US" sz="2800" dirty="0"/>
              <a:t> Conclusion</a:t>
            </a:r>
            <a:endParaRPr lang="en-SG" sz="2800" dirty="0"/>
          </a:p>
        </p:txBody>
      </p:sp>
      <p:pic>
        <p:nvPicPr>
          <p:cNvPr id="4" name="Picture 2" descr="How to Become a Real Estate Agent?">
            <a:extLst>
              <a:ext uri="{FF2B5EF4-FFF2-40B4-BE49-F238E27FC236}">
                <a16:creationId xmlns:a16="http://schemas.microsoft.com/office/drawing/2014/main" id="{228EFADB-6AAB-85AB-78F0-22C9BD7EA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357" y="435834"/>
            <a:ext cx="3909323" cy="20500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DB resale transactions rise 10.7% in Q3 - CNA">
            <a:extLst>
              <a:ext uri="{FF2B5EF4-FFF2-40B4-BE49-F238E27FC236}">
                <a16:creationId xmlns:a16="http://schemas.microsoft.com/office/drawing/2014/main" id="{871F94B6-5CEA-4E8C-62C4-8D89D0446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215" y="3429000"/>
            <a:ext cx="4656246" cy="2775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238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4D1BD-231B-07C3-8CA0-611D29E7A7A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CCECEB6-CC77-0946-AAC3-D1B0C90C645E}"/>
              </a:ext>
            </a:extLst>
          </p:cNvPr>
          <p:cNvSpPr>
            <a:spLocks noGrp="1"/>
          </p:cNvSpPr>
          <p:nvPr>
            <p:ph type="title"/>
          </p:nvPr>
        </p:nvSpPr>
        <p:spPr>
          <a:xfrm>
            <a:off x="2612571" y="0"/>
            <a:ext cx="6685110" cy="607038"/>
          </a:xfrm>
        </p:spPr>
        <p:txBody>
          <a:bodyPr>
            <a:normAutofit/>
          </a:bodyPr>
          <a:lstStyle/>
          <a:p>
            <a:pPr algn="ctr"/>
            <a:r>
              <a:rPr lang="en-US" sz="3200" b="1" dirty="0">
                <a:solidFill>
                  <a:schemeClr val="tx1"/>
                </a:solidFill>
              </a:rPr>
              <a:t>Dashboard 5: Future Projection</a:t>
            </a:r>
            <a:endParaRPr lang="en-SG" sz="3200" b="1" dirty="0">
              <a:solidFill>
                <a:schemeClr val="tx1"/>
              </a:solidFill>
            </a:endParaRPr>
          </a:p>
        </p:txBody>
      </p:sp>
      <p:pic>
        <p:nvPicPr>
          <p:cNvPr id="4" name="Picture 3">
            <a:extLst>
              <a:ext uri="{FF2B5EF4-FFF2-40B4-BE49-F238E27FC236}">
                <a16:creationId xmlns:a16="http://schemas.microsoft.com/office/drawing/2014/main" id="{2DDA43BA-53ED-D68F-46ED-E565E0E9A090}"/>
              </a:ext>
            </a:extLst>
          </p:cNvPr>
          <p:cNvPicPr>
            <a:picLocks noChangeAspect="1"/>
          </p:cNvPicPr>
          <p:nvPr/>
        </p:nvPicPr>
        <p:blipFill>
          <a:blip r:embed="rId3"/>
          <a:stretch>
            <a:fillRect/>
          </a:stretch>
        </p:blipFill>
        <p:spPr>
          <a:xfrm>
            <a:off x="0" y="817296"/>
            <a:ext cx="12191999" cy="6040704"/>
          </a:xfrm>
          <a:prstGeom prst="rect">
            <a:avLst/>
          </a:prstGeom>
        </p:spPr>
      </p:pic>
    </p:spTree>
    <p:extLst>
      <p:ext uri="{BB962C8B-B14F-4D97-AF65-F5344CB8AC3E}">
        <p14:creationId xmlns:p14="http://schemas.microsoft.com/office/powerpoint/2010/main" val="39040129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CCF25-2798-E4E7-5A8A-FEAC9C86E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DA8098-04C9-9106-53D1-769FA4411718}"/>
              </a:ext>
            </a:extLst>
          </p:cNvPr>
          <p:cNvSpPr>
            <a:spLocks noGrp="1"/>
          </p:cNvSpPr>
          <p:nvPr>
            <p:ph type="title"/>
          </p:nvPr>
        </p:nvSpPr>
        <p:spPr>
          <a:xfrm>
            <a:off x="1066800" y="258155"/>
            <a:ext cx="5255878" cy="669279"/>
          </a:xfrm>
        </p:spPr>
        <p:txBody>
          <a:bodyPr>
            <a:normAutofit/>
          </a:bodyPr>
          <a:lstStyle/>
          <a:p>
            <a:r>
              <a:rPr lang="en-US" sz="3600" b="1" dirty="0">
                <a:solidFill>
                  <a:schemeClr val="tx1"/>
                </a:solidFill>
              </a:rPr>
              <a:t>Dashboard 5 Summary</a:t>
            </a:r>
            <a:endParaRPr lang="en-SG" sz="3600" b="1" dirty="0">
              <a:solidFill>
                <a:schemeClr val="tx1"/>
              </a:solidFill>
            </a:endParaRPr>
          </a:p>
        </p:txBody>
      </p:sp>
      <p:sp>
        <p:nvSpPr>
          <p:cNvPr id="3" name="Content Placeholder 2">
            <a:extLst>
              <a:ext uri="{FF2B5EF4-FFF2-40B4-BE49-F238E27FC236}">
                <a16:creationId xmlns:a16="http://schemas.microsoft.com/office/drawing/2014/main" id="{EF77E6B2-A7FA-AF10-5A3A-0DDD99483D16}"/>
              </a:ext>
            </a:extLst>
          </p:cNvPr>
          <p:cNvSpPr>
            <a:spLocks noGrp="1"/>
          </p:cNvSpPr>
          <p:nvPr>
            <p:ph idx="1"/>
          </p:nvPr>
        </p:nvSpPr>
        <p:spPr>
          <a:xfrm>
            <a:off x="576303" y="1244813"/>
            <a:ext cx="11148251" cy="4578176"/>
          </a:xfrm>
        </p:spPr>
        <p:txBody>
          <a:bodyPr>
            <a:normAutofit/>
          </a:bodyPr>
          <a:lstStyle/>
          <a:p>
            <a:r>
              <a:rPr lang="en-US" sz="2800" dirty="0">
                <a:solidFill>
                  <a:schemeClr val="tx1"/>
                </a:solidFill>
              </a:rPr>
              <a:t>Remaining lease &gt; 90 years: Avg resale price 536.88K</a:t>
            </a:r>
          </a:p>
          <a:p>
            <a:r>
              <a:rPr lang="en-US" sz="2800" dirty="0">
                <a:solidFill>
                  <a:schemeClr val="tx1"/>
                </a:solidFill>
              </a:rPr>
              <a:t>Sharp spike of Avg resale price from 2014 to 2016</a:t>
            </a:r>
          </a:p>
          <a:p>
            <a:r>
              <a:rPr lang="en-US" sz="2800" dirty="0">
                <a:solidFill>
                  <a:schemeClr val="tx1"/>
                </a:solidFill>
              </a:rPr>
              <a:t>Multi-Generation / Executive &amp; high remaining lease years fetch highest resale price</a:t>
            </a:r>
            <a:endParaRPr lang="en-SG" sz="2800" dirty="0">
              <a:solidFill>
                <a:schemeClr val="tx1"/>
              </a:solidFill>
            </a:endParaRPr>
          </a:p>
        </p:txBody>
      </p:sp>
    </p:spTree>
    <p:extLst>
      <p:ext uri="{BB962C8B-B14F-4D97-AF65-F5344CB8AC3E}">
        <p14:creationId xmlns:p14="http://schemas.microsoft.com/office/powerpoint/2010/main" val="134384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8E76A-FC14-FFDA-8034-B97763B4D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2FC6D-7D76-4DF5-874E-A54C12BDE82E}"/>
              </a:ext>
            </a:extLst>
          </p:cNvPr>
          <p:cNvSpPr>
            <a:spLocks noGrp="1"/>
          </p:cNvSpPr>
          <p:nvPr>
            <p:ph type="title"/>
          </p:nvPr>
        </p:nvSpPr>
        <p:spPr>
          <a:xfrm>
            <a:off x="1066800" y="258155"/>
            <a:ext cx="5255878" cy="669279"/>
          </a:xfrm>
        </p:spPr>
        <p:txBody>
          <a:bodyPr>
            <a:normAutofit/>
          </a:bodyPr>
          <a:lstStyle/>
          <a:p>
            <a:r>
              <a:rPr lang="en-US" sz="3600" b="1" dirty="0">
                <a:solidFill>
                  <a:schemeClr val="tx1"/>
                </a:solidFill>
              </a:rPr>
              <a:t>Conclusion</a:t>
            </a:r>
            <a:endParaRPr lang="en-SG" sz="3600" b="1" dirty="0">
              <a:solidFill>
                <a:schemeClr val="tx1"/>
              </a:solidFill>
            </a:endParaRPr>
          </a:p>
        </p:txBody>
      </p:sp>
      <p:sp>
        <p:nvSpPr>
          <p:cNvPr id="3" name="Content Placeholder 2">
            <a:extLst>
              <a:ext uri="{FF2B5EF4-FFF2-40B4-BE49-F238E27FC236}">
                <a16:creationId xmlns:a16="http://schemas.microsoft.com/office/drawing/2014/main" id="{9DE7BC88-8FCB-8B67-167B-275E6888FDBC}"/>
              </a:ext>
            </a:extLst>
          </p:cNvPr>
          <p:cNvSpPr>
            <a:spLocks noGrp="1"/>
          </p:cNvSpPr>
          <p:nvPr>
            <p:ph idx="1"/>
          </p:nvPr>
        </p:nvSpPr>
        <p:spPr>
          <a:xfrm>
            <a:off x="410198" y="995320"/>
            <a:ext cx="7261052" cy="4827669"/>
          </a:xfrm>
        </p:spPr>
        <p:txBody>
          <a:bodyPr>
            <a:normAutofit/>
          </a:bodyPr>
          <a:lstStyle/>
          <a:p>
            <a:pPr lvl="1">
              <a:buFont typeface="Wingdings" panose="05000000000000000000" pitchFamily="2" charset="2"/>
              <a:buChar char="§"/>
            </a:pPr>
            <a:r>
              <a:rPr lang="en-US" sz="2600" dirty="0">
                <a:solidFill>
                  <a:schemeClr val="tx1"/>
                </a:solidFill>
              </a:rPr>
              <a:t> The dashboards help to uncover pricing trends &amp; insights in HDB resale flats</a:t>
            </a:r>
          </a:p>
          <a:p>
            <a:pPr lvl="1">
              <a:buFont typeface="Wingdings" panose="05000000000000000000" pitchFamily="2" charset="2"/>
              <a:buChar char="§"/>
            </a:pPr>
            <a:r>
              <a:rPr lang="en-US" sz="2600" dirty="0">
                <a:solidFill>
                  <a:schemeClr val="tx1"/>
                </a:solidFill>
              </a:rPr>
              <a:t> Location (Bukit Timah / Central Areas) greatly affects price</a:t>
            </a:r>
          </a:p>
          <a:p>
            <a:pPr lvl="1">
              <a:buFont typeface="Wingdings" panose="05000000000000000000" pitchFamily="2" charset="2"/>
              <a:buChar char="§"/>
            </a:pPr>
            <a:r>
              <a:rPr lang="en-US" sz="2600" dirty="0">
                <a:solidFill>
                  <a:schemeClr val="tx1"/>
                </a:solidFill>
              </a:rPr>
              <a:t> Property characteristics (Flat Type / floor level) impact value</a:t>
            </a:r>
          </a:p>
          <a:p>
            <a:pPr lvl="1">
              <a:buFont typeface="Wingdings" panose="05000000000000000000" pitchFamily="2" charset="2"/>
              <a:buChar char="§"/>
            </a:pPr>
            <a:r>
              <a:rPr lang="en-US" sz="2600" dirty="0">
                <a:solidFill>
                  <a:schemeClr val="tx1"/>
                </a:solidFill>
              </a:rPr>
              <a:t>  Market trends reveal price dips and rebounds tied to economic changes</a:t>
            </a:r>
            <a:endParaRPr lang="en-SG" sz="2600" dirty="0">
              <a:solidFill>
                <a:schemeClr val="tx1"/>
              </a:solidFill>
            </a:endParaRPr>
          </a:p>
          <a:p>
            <a:pPr marL="201168" lvl="1" indent="0">
              <a:buNone/>
            </a:pPr>
            <a:r>
              <a:rPr lang="en-US" sz="2600" dirty="0">
                <a:solidFill>
                  <a:schemeClr val="tx1"/>
                </a:solidFill>
              </a:rPr>
              <a:t> </a:t>
            </a:r>
            <a:endParaRPr lang="en-SG" sz="2600" dirty="0">
              <a:solidFill>
                <a:schemeClr val="tx1"/>
              </a:solidFill>
            </a:endParaRPr>
          </a:p>
        </p:txBody>
      </p:sp>
      <p:pic>
        <p:nvPicPr>
          <p:cNvPr id="1026" name="Picture 2" descr="Bukit Timah Hill and Clementi Forest ...">
            <a:extLst>
              <a:ext uri="{FF2B5EF4-FFF2-40B4-BE49-F238E27FC236}">
                <a16:creationId xmlns:a16="http://schemas.microsoft.com/office/drawing/2014/main" id="{6E515628-B140-7E79-3770-D73E9D33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599" y="4480810"/>
            <a:ext cx="3184342" cy="21190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 Room HDB Flats for Sale, 5 Room HDB Resale Flats Singapore">
            <a:extLst>
              <a:ext uri="{FF2B5EF4-FFF2-40B4-BE49-F238E27FC236}">
                <a16:creationId xmlns:a16="http://schemas.microsoft.com/office/drawing/2014/main" id="{F872DD99-0CFA-F9EE-8699-91BD3B8D3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924" y="3689827"/>
            <a:ext cx="3661772" cy="29100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llest-hdb-flats-singapore-pinnacle-duxton">
            <a:extLst>
              <a:ext uri="{FF2B5EF4-FFF2-40B4-BE49-F238E27FC236}">
                <a16:creationId xmlns:a16="http://schemas.microsoft.com/office/drawing/2014/main" id="{A5A8759D-1C6C-441A-7469-436C301C6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0414" y="387252"/>
            <a:ext cx="3808792" cy="278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541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8C7D4-74BF-7B38-D9F0-8655E2981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998EF-EAE1-BE4A-0273-1110CBA13DD2}"/>
              </a:ext>
            </a:extLst>
          </p:cNvPr>
          <p:cNvSpPr>
            <a:spLocks noGrp="1"/>
          </p:cNvSpPr>
          <p:nvPr>
            <p:ph type="title"/>
          </p:nvPr>
        </p:nvSpPr>
        <p:spPr>
          <a:xfrm>
            <a:off x="953512" y="241971"/>
            <a:ext cx="4160655" cy="669279"/>
          </a:xfrm>
        </p:spPr>
        <p:txBody>
          <a:bodyPr>
            <a:normAutofit/>
          </a:bodyPr>
          <a:lstStyle/>
          <a:p>
            <a:r>
              <a:rPr lang="en-US" sz="3600" b="1" dirty="0">
                <a:solidFill>
                  <a:schemeClr val="tx1"/>
                </a:solidFill>
              </a:rPr>
              <a:t>Recommendation</a:t>
            </a:r>
            <a:endParaRPr lang="en-SG" sz="3600" b="1" dirty="0">
              <a:solidFill>
                <a:schemeClr val="tx1"/>
              </a:solidFill>
            </a:endParaRPr>
          </a:p>
        </p:txBody>
      </p:sp>
      <p:sp>
        <p:nvSpPr>
          <p:cNvPr id="3" name="Content Placeholder 2">
            <a:extLst>
              <a:ext uri="{FF2B5EF4-FFF2-40B4-BE49-F238E27FC236}">
                <a16:creationId xmlns:a16="http://schemas.microsoft.com/office/drawing/2014/main" id="{13590E27-02D1-7954-DC88-5EAB955E381F}"/>
              </a:ext>
            </a:extLst>
          </p:cNvPr>
          <p:cNvSpPr>
            <a:spLocks noGrp="1"/>
          </p:cNvSpPr>
          <p:nvPr>
            <p:ph idx="1"/>
          </p:nvPr>
        </p:nvSpPr>
        <p:spPr>
          <a:xfrm>
            <a:off x="347959" y="1278542"/>
            <a:ext cx="7056254" cy="4544447"/>
          </a:xfrm>
        </p:spPr>
        <p:txBody>
          <a:bodyPr>
            <a:normAutofit lnSpcReduction="10000"/>
          </a:bodyPr>
          <a:lstStyle/>
          <a:p>
            <a:pPr marL="201168" lvl="1" indent="0">
              <a:buNone/>
            </a:pPr>
            <a:r>
              <a:rPr lang="en-SG" sz="2600" b="1" dirty="0">
                <a:solidFill>
                  <a:schemeClr val="tx1"/>
                </a:solidFill>
              </a:rPr>
              <a:t>For Buyers / Investors</a:t>
            </a:r>
          </a:p>
          <a:p>
            <a:pPr lvl="1">
              <a:buFont typeface="Wingdings" panose="05000000000000000000" pitchFamily="2" charset="2"/>
              <a:buChar char="§"/>
            </a:pPr>
            <a:r>
              <a:rPr lang="en-SG" sz="2600" dirty="0">
                <a:solidFill>
                  <a:schemeClr val="tx1"/>
                </a:solidFill>
              </a:rPr>
              <a:t> Executive &amp; 5 room flats show strong long term value</a:t>
            </a:r>
          </a:p>
          <a:p>
            <a:pPr lvl="1">
              <a:buFont typeface="Wingdings" panose="05000000000000000000" pitchFamily="2" charset="2"/>
              <a:buChar char="§"/>
            </a:pPr>
            <a:r>
              <a:rPr lang="en-SG" sz="2600" dirty="0">
                <a:solidFill>
                  <a:schemeClr val="tx1"/>
                </a:solidFill>
              </a:rPr>
              <a:t> Consider towns with high floor area &amp; moderate price per sqm</a:t>
            </a:r>
          </a:p>
          <a:p>
            <a:pPr marL="201168" lvl="1" indent="0">
              <a:buNone/>
            </a:pPr>
            <a:r>
              <a:rPr lang="en-SG" sz="2600" b="1" dirty="0">
                <a:solidFill>
                  <a:schemeClr val="tx1"/>
                </a:solidFill>
              </a:rPr>
              <a:t>For Sellers</a:t>
            </a:r>
          </a:p>
          <a:p>
            <a:pPr lvl="1">
              <a:buFont typeface="Wingdings" panose="05000000000000000000" pitchFamily="2" charset="2"/>
              <a:buChar char="§"/>
            </a:pPr>
            <a:r>
              <a:rPr lang="en-SG" sz="2600" dirty="0">
                <a:solidFill>
                  <a:schemeClr val="tx1"/>
                </a:solidFill>
              </a:rPr>
              <a:t> Time sales during months with higher average resale price (May / August)</a:t>
            </a:r>
          </a:p>
          <a:p>
            <a:pPr lvl="1">
              <a:buFont typeface="Wingdings" panose="05000000000000000000" pitchFamily="2" charset="2"/>
              <a:buChar char="§"/>
            </a:pPr>
            <a:r>
              <a:rPr lang="en-SG" sz="2600" dirty="0">
                <a:solidFill>
                  <a:schemeClr val="tx1"/>
                </a:solidFill>
              </a:rPr>
              <a:t> Highlight premium attributes (high storey and location)</a:t>
            </a:r>
          </a:p>
          <a:p>
            <a:pPr marL="201168" lvl="1" indent="0">
              <a:buNone/>
            </a:pPr>
            <a:r>
              <a:rPr lang="en-SG" sz="2600" b="1" dirty="0">
                <a:solidFill>
                  <a:schemeClr val="tx1"/>
                </a:solidFill>
              </a:rPr>
              <a:t>For Policymakers</a:t>
            </a:r>
          </a:p>
          <a:p>
            <a:pPr lvl="1">
              <a:buFont typeface="Wingdings" panose="05000000000000000000" pitchFamily="2" charset="2"/>
              <a:buChar char="§"/>
            </a:pPr>
            <a:r>
              <a:rPr lang="en-SG" sz="2600" dirty="0">
                <a:solidFill>
                  <a:schemeClr val="tx1"/>
                </a:solidFill>
              </a:rPr>
              <a:t> Monitor sharp spikes for speculative activity</a:t>
            </a:r>
          </a:p>
        </p:txBody>
      </p:sp>
      <p:pic>
        <p:nvPicPr>
          <p:cNvPr id="2050" name="Picture 2" descr="tallest-hdb-flats-singapore-GHIM-MOH-VALLEY">
            <a:extLst>
              <a:ext uri="{FF2B5EF4-FFF2-40B4-BE49-F238E27FC236}">
                <a16:creationId xmlns:a16="http://schemas.microsoft.com/office/drawing/2014/main" id="{9645A703-A450-FA7B-0AA4-B06BD1907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763" y="444262"/>
            <a:ext cx="4099963" cy="26839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llest-hdb-flats-singapore-Tenteram-Peak">
            <a:extLst>
              <a:ext uri="{FF2B5EF4-FFF2-40B4-BE49-F238E27FC236}">
                <a16:creationId xmlns:a16="http://schemas.microsoft.com/office/drawing/2014/main" id="{041CAD07-8B42-0D49-FFA7-A9B499397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7763" y="3550765"/>
            <a:ext cx="4099963" cy="295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879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SG"/>
          </a:p>
        </p:txBody>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SG"/>
          </a:p>
        </p:txBody>
      </p:sp>
      <p:pic>
        <p:nvPicPr>
          <p:cNvPr id="5" name="Content Placeholder 4" descr="A blue and white question marks&#10;&#10;AI-generated content may be incorrect.">
            <a:extLst>
              <a:ext uri="{FF2B5EF4-FFF2-40B4-BE49-F238E27FC236}">
                <a16:creationId xmlns:a16="http://schemas.microsoft.com/office/drawing/2014/main" id="{CC221B1E-F4AA-00C2-3F30-9AC3C6B3C049}"/>
              </a:ext>
            </a:extLst>
          </p:cNvPr>
          <p:cNvPicPr>
            <a:picLocks noGrp="1" noChangeAspect="1"/>
          </p:cNvPicPr>
          <p:nvPr>
            <p:ph idx="1"/>
          </p:nvPr>
        </p:nvPicPr>
        <p:blipFill>
          <a:blip r:embed="rId3"/>
          <a:srcRect r="15556" b="1"/>
          <a:stretch>
            <a:fillRect/>
          </a:stretch>
        </p:blipFill>
        <p:spPr>
          <a:xfrm>
            <a:off x="20" y="10"/>
            <a:ext cx="12191980" cy="6857990"/>
          </a:xfrm>
          <a:prstGeom prst="rect">
            <a:avLst/>
          </a:prstGeom>
        </p:spPr>
      </p:pic>
    </p:spTree>
    <p:extLst>
      <p:ext uri="{BB962C8B-B14F-4D97-AF65-F5344CB8AC3E}">
        <p14:creationId xmlns:p14="http://schemas.microsoft.com/office/powerpoint/2010/main" val="16882193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0F15-B692-FDFF-2B4D-6AF933FED0C8}"/>
              </a:ext>
            </a:extLst>
          </p:cNvPr>
          <p:cNvSpPr>
            <a:spLocks noGrp="1"/>
          </p:cNvSpPr>
          <p:nvPr>
            <p:ph type="title"/>
          </p:nvPr>
        </p:nvSpPr>
        <p:spPr>
          <a:xfrm>
            <a:off x="776088" y="182698"/>
            <a:ext cx="4257851" cy="655043"/>
          </a:xfrm>
        </p:spPr>
        <p:txBody>
          <a:bodyPr vert="horz" lIns="91440" tIns="45720" rIns="91440" bIns="45720" rtlCol="0" anchor="b">
            <a:normAutofit/>
          </a:bodyPr>
          <a:lstStyle/>
          <a:p>
            <a:r>
              <a:rPr lang="en-US" sz="3600" b="1" kern="1200" dirty="0">
                <a:solidFill>
                  <a:schemeClr val="tx1"/>
                </a:solidFill>
                <a:latin typeface="+mj-lt"/>
                <a:ea typeface="+mj-ea"/>
                <a:cs typeface="+mj-cs"/>
              </a:rPr>
              <a:t>Problem Statement</a:t>
            </a:r>
          </a:p>
        </p:txBody>
      </p:sp>
      <p:sp>
        <p:nvSpPr>
          <p:cNvPr id="4" name="Content Placeholder 3">
            <a:extLst>
              <a:ext uri="{FF2B5EF4-FFF2-40B4-BE49-F238E27FC236}">
                <a16:creationId xmlns:a16="http://schemas.microsoft.com/office/drawing/2014/main" id="{E6DB86AF-E678-F778-16BC-FEB6430A1970}"/>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6088" y="1260181"/>
            <a:ext cx="5698625" cy="5087599"/>
          </a:xfrm>
        </p:spPr>
        <p:txBody>
          <a:bodyPr>
            <a:noAutofit/>
          </a:bodyPr>
          <a:lstStyle/>
          <a:p>
            <a:pPr marL="0" indent="0">
              <a:spcBef>
                <a:spcPts val="2500"/>
              </a:spcBef>
              <a:buNone/>
            </a:pPr>
            <a:r>
              <a:rPr lang="en-US" sz="2400" b="1" dirty="0">
                <a:solidFill>
                  <a:schemeClr val="tx1"/>
                </a:solidFill>
              </a:rPr>
              <a:t>Accurate property valuation</a:t>
            </a:r>
          </a:p>
          <a:p>
            <a:pPr marL="342900" lvl="1" indent="-342900"/>
            <a:r>
              <a:rPr lang="en-US" sz="2400" dirty="0">
                <a:solidFill>
                  <a:schemeClr val="tx1"/>
                </a:solidFill>
              </a:rPr>
              <a:t>Plays a crucial role in making informed buying &amp; selling decisions</a:t>
            </a:r>
          </a:p>
          <a:p>
            <a:pPr marL="0" indent="0">
              <a:spcBef>
                <a:spcPts val="2500"/>
              </a:spcBef>
              <a:buNone/>
            </a:pPr>
            <a:r>
              <a:rPr lang="en-US" sz="2400" b="1" dirty="0">
                <a:solidFill>
                  <a:schemeClr val="tx1"/>
                </a:solidFill>
              </a:rPr>
              <a:t>Target Audience</a:t>
            </a:r>
          </a:p>
          <a:p>
            <a:pPr marL="342900" lvl="1" indent="-342900"/>
            <a:r>
              <a:rPr lang="en-US" sz="2400" dirty="0">
                <a:solidFill>
                  <a:schemeClr val="tx1"/>
                </a:solidFill>
              </a:rPr>
              <a:t>Property owners</a:t>
            </a:r>
          </a:p>
          <a:p>
            <a:pPr marL="342900" lvl="1" indent="-342900"/>
            <a:r>
              <a:rPr lang="en-US" sz="2400" dirty="0">
                <a:solidFill>
                  <a:schemeClr val="tx1"/>
                </a:solidFill>
              </a:rPr>
              <a:t>Investors</a:t>
            </a:r>
          </a:p>
          <a:p>
            <a:pPr marL="342900" lvl="1" indent="-342900"/>
            <a:r>
              <a:rPr lang="en-US" sz="2400" dirty="0">
                <a:solidFill>
                  <a:schemeClr val="tx1"/>
                </a:solidFill>
              </a:rPr>
              <a:t>Real estate professionals</a:t>
            </a:r>
          </a:p>
          <a:p>
            <a:pPr marL="0" lvl="1" indent="0">
              <a:buNone/>
            </a:pPr>
            <a:r>
              <a:rPr lang="en-US" sz="2400" b="1" dirty="0">
                <a:solidFill>
                  <a:schemeClr val="tx1"/>
                </a:solidFill>
              </a:rPr>
              <a:t>Purpose</a:t>
            </a:r>
          </a:p>
          <a:p>
            <a:pPr marL="342900" lvl="1" indent="-342900"/>
            <a:r>
              <a:rPr lang="en-US" sz="2400" dirty="0">
                <a:solidFill>
                  <a:schemeClr val="tx1"/>
                </a:solidFill>
              </a:rPr>
              <a:t>Determine fair market prices</a:t>
            </a:r>
          </a:p>
          <a:p>
            <a:pPr marL="342900" lvl="1" indent="-342900"/>
            <a:r>
              <a:rPr lang="en-US" sz="2400" dirty="0">
                <a:solidFill>
                  <a:schemeClr val="tx1"/>
                </a:solidFill>
              </a:rPr>
              <a:t>Negotiate deals</a:t>
            </a:r>
          </a:p>
          <a:p>
            <a:pPr marL="342900" lvl="1" indent="-342900"/>
            <a:r>
              <a:rPr lang="en-US" sz="2400" dirty="0">
                <a:solidFill>
                  <a:schemeClr val="tx1"/>
                </a:solidFill>
              </a:rPr>
              <a:t>Investment opportunities </a:t>
            </a:r>
          </a:p>
          <a:p>
            <a:pPr marL="342900" lvl="1" indent="-342900"/>
            <a:endParaRPr lang="en-US" sz="2400" b="1" dirty="0">
              <a:solidFill>
                <a:schemeClr val="tx1"/>
              </a:solidFill>
            </a:endParaRPr>
          </a:p>
        </p:txBody>
      </p:sp>
      <p:pic>
        <p:nvPicPr>
          <p:cNvPr id="2050" name="Picture 2" descr="Property Owner And Landlord ...">
            <a:extLst>
              <a:ext uri="{FF2B5EF4-FFF2-40B4-BE49-F238E27FC236}">
                <a16:creationId xmlns:a16="http://schemas.microsoft.com/office/drawing/2014/main" id="{DC1727FF-33AB-F780-CBFF-50073ADBA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739" y="3515806"/>
            <a:ext cx="3852290" cy="26314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l Estate Agent In 2022 ...">
            <a:extLst>
              <a:ext uri="{FF2B5EF4-FFF2-40B4-BE49-F238E27FC236}">
                <a16:creationId xmlns:a16="http://schemas.microsoft.com/office/drawing/2014/main" id="{4C13446D-790F-7A8F-A632-4EA249E74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7739" y="464375"/>
            <a:ext cx="3839615" cy="255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01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EC00B-874D-E8D9-C0AB-AA38660113EB}"/>
              </a:ext>
            </a:extLst>
          </p:cNvPr>
          <p:cNvSpPr>
            <a:spLocks noGrp="1"/>
          </p:cNvSpPr>
          <p:nvPr>
            <p:ph type="title"/>
          </p:nvPr>
        </p:nvSpPr>
        <p:spPr>
          <a:xfrm>
            <a:off x="729982" y="294518"/>
            <a:ext cx="4001205" cy="573024"/>
          </a:xfrm>
        </p:spPr>
        <p:txBody>
          <a:bodyPr vert="horz" lIns="91440" tIns="45720" rIns="91440" bIns="45720" rtlCol="0" anchor="b">
            <a:normAutofit/>
          </a:bodyPr>
          <a:lstStyle/>
          <a:p>
            <a:r>
              <a:rPr lang="en-US" sz="3600" b="1" kern="1200" dirty="0">
                <a:solidFill>
                  <a:schemeClr val="tx1"/>
                </a:solidFill>
                <a:latin typeface="+mj-lt"/>
                <a:ea typeface="+mj-ea"/>
                <a:cs typeface="+mj-cs"/>
              </a:rPr>
              <a:t>Research Objective</a:t>
            </a:r>
          </a:p>
        </p:txBody>
      </p:sp>
      <p:sp>
        <p:nvSpPr>
          <p:cNvPr id="4" name="Content Placeholder 3">
            <a:extLst>
              <a:ext uri="{FF2B5EF4-FFF2-40B4-BE49-F238E27FC236}">
                <a16:creationId xmlns:a16="http://schemas.microsoft.com/office/drawing/2014/main" id="{60CC0BCB-293D-9CA1-2A4F-B922A64B11C6}"/>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91886" y="1152605"/>
            <a:ext cx="6431535" cy="5217459"/>
          </a:xfrm>
        </p:spPr>
        <p:txBody>
          <a:bodyPr>
            <a:noAutofit/>
          </a:bodyPr>
          <a:lstStyle/>
          <a:p>
            <a:pPr marL="0" indent="0">
              <a:spcBef>
                <a:spcPts val="2500"/>
              </a:spcBef>
              <a:buNone/>
            </a:pPr>
            <a:r>
              <a:rPr lang="en-US" sz="2200" b="1" dirty="0">
                <a:solidFill>
                  <a:schemeClr val="tx1"/>
                </a:solidFill>
              </a:rPr>
              <a:t>Dashboard Purpose</a:t>
            </a:r>
          </a:p>
          <a:p>
            <a:pPr lvl="1">
              <a:spcBef>
                <a:spcPts val="2500"/>
              </a:spcBef>
              <a:buFont typeface="Wingdings" panose="05000000000000000000" pitchFamily="2" charset="2"/>
              <a:buChar char="§"/>
            </a:pPr>
            <a:r>
              <a:rPr lang="en-US" sz="2200" dirty="0">
                <a:solidFill>
                  <a:schemeClr val="tx1"/>
                </a:solidFill>
              </a:rPr>
              <a:t>Comprehensive dashboard for descriptive analytics</a:t>
            </a:r>
          </a:p>
          <a:p>
            <a:pPr>
              <a:spcBef>
                <a:spcPts val="2500"/>
              </a:spcBef>
            </a:pPr>
            <a:r>
              <a:rPr lang="en-US" sz="2200" b="1" dirty="0">
                <a:solidFill>
                  <a:schemeClr val="tx1"/>
                </a:solidFill>
              </a:rPr>
              <a:t>Key Factors</a:t>
            </a:r>
          </a:p>
          <a:p>
            <a:pPr marL="342900" lvl="1" indent="-342900">
              <a:buFont typeface="Wingdings" panose="05000000000000000000" pitchFamily="2" charset="2"/>
              <a:buChar char="§"/>
            </a:pPr>
            <a:r>
              <a:rPr lang="en-US" sz="2200" dirty="0">
                <a:solidFill>
                  <a:schemeClr val="tx1"/>
                </a:solidFill>
              </a:rPr>
              <a:t>Location</a:t>
            </a:r>
          </a:p>
          <a:p>
            <a:pPr marL="342900" lvl="1" indent="-342900">
              <a:buFont typeface="Wingdings" panose="05000000000000000000" pitchFamily="2" charset="2"/>
              <a:buChar char="§"/>
            </a:pPr>
            <a:r>
              <a:rPr lang="en-US" sz="2200" dirty="0">
                <a:solidFill>
                  <a:schemeClr val="tx1"/>
                </a:solidFill>
              </a:rPr>
              <a:t>property characteristics</a:t>
            </a:r>
          </a:p>
          <a:p>
            <a:pPr marL="342900" lvl="1" indent="-342900">
              <a:buFont typeface="Wingdings" panose="05000000000000000000" pitchFamily="2" charset="2"/>
              <a:buChar char="§"/>
            </a:pPr>
            <a:r>
              <a:rPr lang="en-US" sz="2200" dirty="0">
                <a:solidFill>
                  <a:schemeClr val="tx1"/>
                </a:solidFill>
              </a:rPr>
              <a:t>market trends</a:t>
            </a:r>
          </a:p>
          <a:p>
            <a:pPr marL="342900" lvl="1" indent="-342900">
              <a:buFont typeface="Wingdings" panose="05000000000000000000" pitchFamily="2" charset="2"/>
              <a:buChar char="§"/>
            </a:pPr>
            <a:r>
              <a:rPr lang="en-US" sz="2200" dirty="0">
                <a:solidFill>
                  <a:schemeClr val="tx1"/>
                </a:solidFill>
              </a:rPr>
              <a:t>comparable sales data</a:t>
            </a:r>
          </a:p>
          <a:p>
            <a:pPr marL="0" indent="0">
              <a:spcBef>
                <a:spcPts val="2500"/>
              </a:spcBef>
              <a:buNone/>
            </a:pPr>
            <a:r>
              <a:rPr lang="en-US" sz="2200" b="1" dirty="0">
                <a:solidFill>
                  <a:schemeClr val="tx1"/>
                </a:solidFill>
              </a:rPr>
              <a:t>Easy to understand</a:t>
            </a:r>
          </a:p>
          <a:p>
            <a:pPr marL="342900" lvl="1" indent="-342900">
              <a:buFont typeface="Wingdings" panose="05000000000000000000" pitchFamily="2" charset="2"/>
              <a:buChar char="§"/>
            </a:pPr>
            <a:r>
              <a:rPr lang="en-US" sz="2200" dirty="0">
                <a:solidFill>
                  <a:schemeClr val="tx1"/>
                </a:solidFill>
              </a:rPr>
              <a:t>Aim to create a user-friendly and informative dashboard </a:t>
            </a:r>
          </a:p>
          <a:p>
            <a:pPr marL="342900" lvl="1" indent="-342900">
              <a:buFont typeface="Wingdings" panose="05000000000000000000" pitchFamily="2" charset="2"/>
              <a:buChar char="§"/>
            </a:pPr>
            <a:r>
              <a:rPr lang="en-US" sz="2200" dirty="0">
                <a:solidFill>
                  <a:schemeClr val="tx1"/>
                </a:solidFill>
              </a:rPr>
              <a:t>Improves understanding of real estate market</a:t>
            </a:r>
            <a:endParaRPr lang="en-SG" sz="2200" dirty="0">
              <a:solidFill>
                <a:schemeClr val="tx1"/>
              </a:solidFill>
            </a:endParaRPr>
          </a:p>
        </p:txBody>
      </p:sp>
      <p:pic>
        <p:nvPicPr>
          <p:cNvPr id="3074" name="Picture 2" descr="Top 8 Real Estate Dashboards for Data-Driven Investors | 2025">
            <a:extLst>
              <a:ext uri="{FF2B5EF4-FFF2-40B4-BE49-F238E27FC236}">
                <a16:creationId xmlns:a16="http://schemas.microsoft.com/office/drawing/2014/main" id="{15263B5A-90F4-19FC-06F9-FFD9D9C16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2010" y="1390811"/>
            <a:ext cx="4666480" cy="345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418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F4865-3356-B4C5-8B32-6F7067176B8C}"/>
              </a:ext>
            </a:extLst>
          </p:cNvPr>
          <p:cNvSpPr>
            <a:spLocks noGrp="1"/>
          </p:cNvSpPr>
          <p:nvPr>
            <p:ph type="title"/>
          </p:nvPr>
        </p:nvSpPr>
        <p:spPr>
          <a:xfrm>
            <a:off x="1075834" y="457215"/>
            <a:ext cx="5381610" cy="748454"/>
          </a:xfrm>
        </p:spPr>
        <p:txBody>
          <a:bodyPr>
            <a:normAutofit fontScale="90000"/>
          </a:bodyPr>
          <a:lstStyle/>
          <a:p>
            <a:r>
              <a:rPr lang="en-US" sz="4000" b="1" dirty="0">
                <a:solidFill>
                  <a:schemeClr val="tx1"/>
                </a:solidFill>
              </a:rPr>
              <a:t>Data Preparation Overview</a:t>
            </a:r>
            <a:endParaRPr lang="en-SG" sz="4000" b="1" dirty="0">
              <a:solidFill>
                <a:schemeClr val="tx1"/>
              </a:solidFill>
            </a:endParaRPr>
          </a:p>
        </p:txBody>
      </p:sp>
      <p:sp>
        <p:nvSpPr>
          <p:cNvPr id="3" name="Content Placeholder 2">
            <a:extLst>
              <a:ext uri="{FF2B5EF4-FFF2-40B4-BE49-F238E27FC236}">
                <a16:creationId xmlns:a16="http://schemas.microsoft.com/office/drawing/2014/main" id="{11DD405F-66DF-4237-54D8-63DE355BA450}"/>
              </a:ext>
            </a:extLst>
          </p:cNvPr>
          <p:cNvSpPr>
            <a:spLocks noGrp="1"/>
          </p:cNvSpPr>
          <p:nvPr>
            <p:ph idx="1"/>
          </p:nvPr>
        </p:nvSpPr>
        <p:spPr>
          <a:xfrm>
            <a:off x="875980" y="1845734"/>
            <a:ext cx="5988844" cy="2028585"/>
          </a:xfrm>
        </p:spPr>
        <p:txBody>
          <a:bodyPr>
            <a:normAutofit/>
          </a:bodyPr>
          <a:lstStyle/>
          <a:p>
            <a:pPr lvl="1">
              <a:buFont typeface="Wingdings" panose="05000000000000000000" pitchFamily="2" charset="2"/>
              <a:buChar char="§"/>
            </a:pPr>
            <a:r>
              <a:rPr lang="en-US" sz="2400" dirty="0">
                <a:solidFill>
                  <a:schemeClr val="tx1"/>
                </a:solidFill>
              </a:rPr>
              <a:t> How I clean the data</a:t>
            </a:r>
          </a:p>
          <a:p>
            <a:pPr lvl="1">
              <a:buFont typeface="Wingdings" panose="05000000000000000000" pitchFamily="2" charset="2"/>
              <a:buChar char="§"/>
            </a:pPr>
            <a:r>
              <a:rPr lang="en-US" sz="2400" dirty="0">
                <a:solidFill>
                  <a:schemeClr val="tx1"/>
                </a:solidFill>
              </a:rPr>
              <a:t> Removing unnecessary data (Duplicates)</a:t>
            </a:r>
          </a:p>
          <a:p>
            <a:pPr lvl="1">
              <a:buFont typeface="Wingdings" panose="05000000000000000000" pitchFamily="2" charset="2"/>
              <a:buChar char="§"/>
            </a:pPr>
            <a:r>
              <a:rPr lang="en-US" sz="2400" dirty="0">
                <a:solidFill>
                  <a:schemeClr val="tx1"/>
                </a:solidFill>
              </a:rPr>
              <a:t> Filling in blank values of remaining lease</a:t>
            </a:r>
          </a:p>
          <a:p>
            <a:pPr lvl="1">
              <a:buFont typeface="Wingdings" panose="05000000000000000000" pitchFamily="2" charset="2"/>
              <a:buChar char="§"/>
            </a:pPr>
            <a:r>
              <a:rPr lang="en-US" sz="2400" dirty="0">
                <a:solidFill>
                  <a:schemeClr val="tx1"/>
                </a:solidFill>
              </a:rPr>
              <a:t> Adding new columns</a:t>
            </a:r>
          </a:p>
          <a:p>
            <a:endParaRPr lang="en-SG" sz="2400" dirty="0">
              <a:solidFill>
                <a:schemeClr val="tx1"/>
              </a:solidFill>
            </a:endParaRPr>
          </a:p>
        </p:txBody>
      </p:sp>
      <p:pic>
        <p:nvPicPr>
          <p:cNvPr id="4100" name="Picture 4" descr="Remove Duplicates using Power Query from Data in Excel">
            <a:extLst>
              <a:ext uri="{FF2B5EF4-FFF2-40B4-BE49-F238E27FC236}">
                <a16:creationId xmlns:a16="http://schemas.microsoft.com/office/drawing/2014/main" id="{96B9BDFC-514F-CB17-67ED-FD931EC60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055" y="3744074"/>
            <a:ext cx="4344288" cy="2303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2EF5CB4-4EBF-FFB6-FC16-945262A00926}"/>
              </a:ext>
            </a:extLst>
          </p:cNvPr>
          <p:cNvPicPr>
            <a:picLocks noChangeAspect="1"/>
          </p:cNvPicPr>
          <p:nvPr/>
        </p:nvPicPr>
        <p:blipFill>
          <a:blip r:embed="rId4"/>
          <a:stretch>
            <a:fillRect/>
          </a:stretch>
        </p:blipFill>
        <p:spPr>
          <a:xfrm>
            <a:off x="8009453" y="252326"/>
            <a:ext cx="2103537" cy="2461461"/>
          </a:xfrm>
          <a:prstGeom prst="rect">
            <a:avLst/>
          </a:prstGeom>
        </p:spPr>
      </p:pic>
      <p:pic>
        <p:nvPicPr>
          <p:cNvPr id="9" name="Picture 8">
            <a:extLst>
              <a:ext uri="{FF2B5EF4-FFF2-40B4-BE49-F238E27FC236}">
                <a16:creationId xmlns:a16="http://schemas.microsoft.com/office/drawing/2014/main" id="{0D216202-A0F5-47FC-9D32-A87078D58CEE}"/>
              </a:ext>
            </a:extLst>
          </p:cNvPr>
          <p:cNvPicPr>
            <a:picLocks noChangeAspect="1"/>
          </p:cNvPicPr>
          <p:nvPr/>
        </p:nvPicPr>
        <p:blipFill>
          <a:blip r:embed="rId5"/>
          <a:stretch>
            <a:fillRect/>
          </a:stretch>
        </p:blipFill>
        <p:spPr>
          <a:xfrm>
            <a:off x="6971733" y="3034037"/>
            <a:ext cx="3542122" cy="789926"/>
          </a:xfrm>
          <a:prstGeom prst="rect">
            <a:avLst/>
          </a:prstGeom>
        </p:spPr>
      </p:pic>
      <p:pic>
        <p:nvPicPr>
          <p:cNvPr id="11" name="Picture 10">
            <a:extLst>
              <a:ext uri="{FF2B5EF4-FFF2-40B4-BE49-F238E27FC236}">
                <a16:creationId xmlns:a16="http://schemas.microsoft.com/office/drawing/2014/main" id="{B5BDB5D3-1044-4AE9-2093-EF1983788E78}"/>
              </a:ext>
            </a:extLst>
          </p:cNvPr>
          <p:cNvPicPr>
            <a:picLocks noChangeAspect="1"/>
          </p:cNvPicPr>
          <p:nvPr/>
        </p:nvPicPr>
        <p:blipFill>
          <a:blip r:embed="rId6"/>
          <a:stretch>
            <a:fillRect/>
          </a:stretch>
        </p:blipFill>
        <p:spPr>
          <a:xfrm>
            <a:off x="6616891" y="4566820"/>
            <a:ext cx="4570570" cy="1042410"/>
          </a:xfrm>
          <a:prstGeom prst="rect">
            <a:avLst/>
          </a:prstGeom>
        </p:spPr>
      </p:pic>
    </p:spTree>
    <p:extLst>
      <p:ext uri="{BB962C8B-B14F-4D97-AF65-F5344CB8AC3E}">
        <p14:creationId xmlns:p14="http://schemas.microsoft.com/office/powerpoint/2010/main" val="2477784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39A8-D425-3B3D-FB76-C5D4BD1B5E2A}"/>
              </a:ext>
            </a:extLst>
          </p:cNvPr>
          <p:cNvSpPr>
            <a:spLocks noGrp="1"/>
          </p:cNvSpPr>
          <p:nvPr>
            <p:ph type="title"/>
          </p:nvPr>
        </p:nvSpPr>
        <p:spPr>
          <a:xfrm>
            <a:off x="623455" y="319808"/>
            <a:ext cx="4073236" cy="722457"/>
          </a:xfrm>
        </p:spPr>
        <p:txBody>
          <a:bodyPr>
            <a:normAutofit/>
          </a:bodyPr>
          <a:lstStyle/>
          <a:p>
            <a:r>
              <a:rPr lang="en-US" sz="4000" dirty="0">
                <a:solidFill>
                  <a:schemeClr val="tx1"/>
                </a:solidFill>
              </a:rPr>
              <a:t>Data Preparation</a:t>
            </a:r>
            <a:endParaRPr lang="en-SG" sz="4000" dirty="0">
              <a:solidFill>
                <a:schemeClr val="tx1"/>
              </a:solidFill>
            </a:endParaRPr>
          </a:p>
        </p:txBody>
      </p:sp>
      <p:sp>
        <p:nvSpPr>
          <p:cNvPr id="3" name="Content Placeholder 2">
            <a:extLst>
              <a:ext uri="{FF2B5EF4-FFF2-40B4-BE49-F238E27FC236}">
                <a16:creationId xmlns:a16="http://schemas.microsoft.com/office/drawing/2014/main" id="{F24923CC-174F-02D1-6369-808B316F4753}"/>
              </a:ext>
            </a:extLst>
          </p:cNvPr>
          <p:cNvSpPr>
            <a:spLocks noGrp="1"/>
          </p:cNvSpPr>
          <p:nvPr>
            <p:ph idx="1"/>
          </p:nvPr>
        </p:nvSpPr>
        <p:spPr>
          <a:xfrm>
            <a:off x="623455" y="1323109"/>
            <a:ext cx="6151418" cy="4962430"/>
          </a:xfrm>
        </p:spPr>
        <p:txBody>
          <a:bodyPr>
            <a:normAutofit/>
          </a:bodyPr>
          <a:lstStyle/>
          <a:p>
            <a:pPr marL="0" indent="0">
              <a:buNone/>
            </a:pPr>
            <a:r>
              <a:rPr lang="en-US" sz="2400" b="1" dirty="0"/>
              <a:t>  Flat Model Column</a:t>
            </a:r>
          </a:p>
          <a:p>
            <a:r>
              <a:rPr lang="en-US" sz="2400" dirty="0"/>
              <a:t>Premium Apartment</a:t>
            </a:r>
          </a:p>
          <a:p>
            <a:r>
              <a:rPr lang="en-SG" sz="2400" dirty="0"/>
              <a:t>Premium Apartment.</a:t>
            </a:r>
          </a:p>
          <a:p>
            <a:r>
              <a:rPr lang="en-SG" sz="2400" dirty="0"/>
              <a:t>Clean and trim the column</a:t>
            </a:r>
          </a:p>
          <a:p>
            <a:r>
              <a:rPr lang="en-SG" sz="2400" dirty="0"/>
              <a:t>Format -&gt; Trim -&gt; removes trailing spaces</a:t>
            </a:r>
          </a:p>
          <a:p>
            <a:r>
              <a:rPr lang="en-SG" sz="2400" dirty="0"/>
              <a:t>Format -&gt; Clean -&gt; removes non-printable characters</a:t>
            </a:r>
          </a:p>
          <a:p>
            <a:r>
              <a:rPr lang="en-SG" sz="2400" dirty="0"/>
              <a:t>Transform -&gt; Replaces Values</a:t>
            </a:r>
          </a:p>
          <a:p>
            <a:r>
              <a:rPr lang="en-SG" sz="2400" dirty="0"/>
              <a:t>Value to find: Premium Apartment.</a:t>
            </a:r>
          </a:p>
          <a:p>
            <a:r>
              <a:rPr lang="en-SG" sz="2400" dirty="0"/>
              <a:t>Replace with: Premium Apartment</a:t>
            </a:r>
          </a:p>
          <a:p>
            <a:endParaRPr lang="en-SG" sz="2400" dirty="0"/>
          </a:p>
        </p:txBody>
      </p:sp>
      <p:pic>
        <p:nvPicPr>
          <p:cNvPr id="6" name="Picture 5">
            <a:extLst>
              <a:ext uri="{FF2B5EF4-FFF2-40B4-BE49-F238E27FC236}">
                <a16:creationId xmlns:a16="http://schemas.microsoft.com/office/drawing/2014/main" id="{FDB8A69C-FED4-63B4-1084-359FD60B5DC6}"/>
              </a:ext>
            </a:extLst>
          </p:cNvPr>
          <p:cNvPicPr>
            <a:picLocks noChangeAspect="1"/>
          </p:cNvPicPr>
          <p:nvPr/>
        </p:nvPicPr>
        <p:blipFill>
          <a:blip r:embed="rId3"/>
          <a:stretch>
            <a:fillRect/>
          </a:stretch>
        </p:blipFill>
        <p:spPr>
          <a:xfrm>
            <a:off x="7301314" y="1766875"/>
            <a:ext cx="4267231" cy="3856258"/>
          </a:xfrm>
          <a:prstGeom prst="rect">
            <a:avLst/>
          </a:prstGeom>
        </p:spPr>
      </p:pic>
    </p:spTree>
    <p:extLst>
      <p:ext uri="{BB962C8B-B14F-4D97-AF65-F5344CB8AC3E}">
        <p14:creationId xmlns:p14="http://schemas.microsoft.com/office/powerpoint/2010/main" val="1704216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98691-F346-4AC0-1E65-FD2908AAA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D90A0-9108-B1DF-4C31-289D6B14B4E6}"/>
              </a:ext>
            </a:extLst>
          </p:cNvPr>
          <p:cNvSpPr>
            <a:spLocks noGrp="1"/>
          </p:cNvSpPr>
          <p:nvPr>
            <p:ph type="title"/>
          </p:nvPr>
        </p:nvSpPr>
        <p:spPr>
          <a:xfrm>
            <a:off x="843557" y="319808"/>
            <a:ext cx="4073236" cy="722457"/>
          </a:xfrm>
        </p:spPr>
        <p:txBody>
          <a:bodyPr>
            <a:normAutofit/>
          </a:bodyPr>
          <a:lstStyle/>
          <a:p>
            <a:r>
              <a:rPr lang="en-US" sz="4000" dirty="0">
                <a:solidFill>
                  <a:schemeClr val="tx1"/>
                </a:solidFill>
              </a:rPr>
              <a:t>Data Preparation</a:t>
            </a:r>
            <a:endParaRPr lang="en-SG" sz="4000" dirty="0">
              <a:solidFill>
                <a:schemeClr val="tx1"/>
              </a:solidFill>
            </a:endParaRPr>
          </a:p>
        </p:txBody>
      </p:sp>
      <p:sp>
        <p:nvSpPr>
          <p:cNvPr id="3" name="Content Placeholder 2">
            <a:extLst>
              <a:ext uri="{FF2B5EF4-FFF2-40B4-BE49-F238E27FC236}">
                <a16:creationId xmlns:a16="http://schemas.microsoft.com/office/drawing/2014/main" id="{7FB70978-E459-9FA0-C0E6-E12B76A1B94A}"/>
              </a:ext>
            </a:extLst>
          </p:cNvPr>
          <p:cNvSpPr>
            <a:spLocks noGrp="1"/>
          </p:cNvSpPr>
          <p:nvPr>
            <p:ph idx="1"/>
          </p:nvPr>
        </p:nvSpPr>
        <p:spPr>
          <a:xfrm>
            <a:off x="623455" y="1323109"/>
            <a:ext cx="5723557" cy="4853854"/>
          </a:xfrm>
        </p:spPr>
        <p:txBody>
          <a:bodyPr>
            <a:normAutofit/>
          </a:bodyPr>
          <a:lstStyle/>
          <a:p>
            <a:pPr marL="0" indent="0">
              <a:buNone/>
            </a:pPr>
            <a:r>
              <a:rPr lang="en-US" sz="2400" b="1" dirty="0">
                <a:solidFill>
                  <a:schemeClr val="tx1"/>
                </a:solidFill>
              </a:rPr>
              <a:t> Create a date table from month column</a:t>
            </a:r>
          </a:p>
          <a:p>
            <a:r>
              <a:rPr lang="en-US" sz="2400" dirty="0">
                <a:solidFill>
                  <a:schemeClr val="tx1"/>
                </a:solidFill>
              </a:rPr>
              <a:t>Change name to </a:t>
            </a:r>
            <a:r>
              <a:rPr lang="en-US" sz="2400" dirty="0" err="1">
                <a:solidFill>
                  <a:schemeClr val="tx1"/>
                </a:solidFill>
              </a:rPr>
              <a:t>transaction_date</a:t>
            </a:r>
            <a:endParaRPr lang="en-US" sz="2400" dirty="0">
              <a:solidFill>
                <a:schemeClr val="tx1"/>
              </a:solidFill>
            </a:endParaRPr>
          </a:p>
          <a:p>
            <a:r>
              <a:rPr lang="en-US" sz="2400" dirty="0">
                <a:solidFill>
                  <a:schemeClr val="tx1"/>
                </a:solidFill>
              </a:rPr>
              <a:t>Change </a:t>
            </a:r>
            <a:r>
              <a:rPr lang="en-US" sz="2400" dirty="0" err="1">
                <a:solidFill>
                  <a:schemeClr val="tx1"/>
                </a:solidFill>
              </a:rPr>
              <a:t>transaction_date</a:t>
            </a:r>
            <a:r>
              <a:rPr lang="en-US" sz="2400" dirty="0">
                <a:solidFill>
                  <a:schemeClr val="tx1"/>
                </a:solidFill>
              </a:rPr>
              <a:t> to date type</a:t>
            </a:r>
          </a:p>
          <a:p>
            <a:r>
              <a:rPr lang="en-US" sz="2400" dirty="0">
                <a:solidFill>
                  <a:schemeClr val="tx1"/>
                </a:solidFill>
              </a:rPr>
              <a:t>Go to modeling tab -&gt; New Table</a:t>
            </a:r>
          </a:p>
          <a:p>
            <a:r>
              <a:rPr lang="en-US" sz="2400" dirty="0">
                <a:solidFill>
                  <a:schemeClr val="tx1"/>
                </a:solidFill>
              </a:rPr>
              <a:t>Enter the DAX formula</a:t>
            </a:r>
          </a:p>
          <a:p>
            <a:r>
              <a:rPr lang="en-US" sz="2400" dirty="0">
                <a:solidFill>
                  <a:schemeClr val="tx1"/>
                </a:solidFill>
              </a:rPr>
              <a:t>Mark as Date Table</a:t>
            </a:r>
          </a:p>
          <a:p>
            <a:r>
              <a:rPr lang="en-US" sz="2400" dirty="0">
                <a:solidFill>
                  <a:schemeClr val="tx1"/>
                </a:solidFill>
              </a:rPr>
              <a:t>Go to model view</a:t>
            </a:r>
          </a:p>
          <a:p>
            <a:r>
              <a:rPr lang="fr-FR" sz="2400" dirty="0" err="1">
                <a:solidFill>
                  <a:schemeClr val="tx1"/>
                </a:solidFill>
              </a:rPr>
              <a:t>DateTable</a:t>
            </a:r>
            <a:r>
              <a:rPr lang="fr-FR" sz="2400" dirty="0">
                <a:solidFill>
                  <a:schemeClr val="tx1"/>
                </a:solidFill>
              </a:rPr>
              <a:t>[Date] ⟶ </a:t>
            </a:r>
            <a:r>
              <a:rPr lang="fr-FR" sz="2400" dirty="0" err="1">
                <a:solidFill>
                  <a:schemeClr val="tx1"/>
                </a:solidFill>
              </a:rPr>
              <a:t>hdb_resale_flats</a:t>
            </a:r>
            <a:r>
              <a:rPr lang="fr-FR" sz="2400" dirty="0">
                <a:solidFill>
                  <a:schemeClr val="tx1"/>
                </a:solidFill>
              </a:rPr>
              <a:t>[</a:t>
            </a:r>
            <a:r>
              <a:rPr lang="fr-FR" sz="2400" dirty="0" err="1">
                <a:solidFill>
                  <a:schemeClr val="tx1"/>
                </a:solidFill>
              </a:rPr>
              <a:t>transaction_date</a:t>
            </a:r>
            <a:r>
              <a:rPr lang="fr-FR" sz="2400" dirty="0">
                <a:solidFill>
                  <a:schemeClr val="tx1"/>
                </a:solidFill>
              </a:rPr>
              <a:t>]</a:t>
            </a:r>
          </a:p>
          <a:p>
            <a:endParaRPr lang="en-US" sz="2400" dirty="0">
              <a:solidFill>
                <a:schemeClr val="tx1"/>
              </a:solidFill>
            </a:endParaRPr>
          </a:p>
        </p:txBody>
      </p:sp>
      <p:pic>
        <p:nvPicPr>
          <p:cNvPr id="8" name="Picture 7">
            <a:extLst>
              <a:ext uri="{FF2B5EF4-FFF2-40B4-BE49-F238E27FC236}">
                <a16:creationId xmlns:a16="http://schemas.microsoft.com/office/drawing/2014/main" id="{3DBF08FF-65FC-99BA-431F-D1C18C3C9B76}"/>
              </a:ext>
            </a:extLst>
          </p:cNvPr>
          <p:cNvPicPr>
            <a:picLocks noChangeAspect="1"/>
          </p:cNvPicPr>
          <p:nvPr/>
        </p:nvPicPr>
        <p:blipFill>
          <a:blip r:embed="rId3"/>
          <a:stretch>
            <a:fillRect/>
          </a:stretch>
        </p:blipFill>
        <p:spPr>
          <a:xfrm>
            <a:off x="6796289" y="187584"/>
            <a:ext cx="4552154" cy="2948367"/>
          </a:xfrm>
          <a:prstGeom prst="rect">
            <a:avLst/>
          </a:prstGeom>
        </p:spPr>
      </p:pic>
      <p:pic>
        <p:nvPicPr>
          <p:cNvPr id="10" name="Picture 9">
            <a:extLst>
              <a:ext uri="{FF2B5EF4-FFF2-40B4-BE49-F238E27FC236}">
                <a16:creationId xmlns:a16="http://schemas.microsoft.com/office/drawing/2014/main" id="{8EE04990-B330-5425-D33A-17B33FACE2A2}"/>
              </a:ext>
            </a:extLst>
          </p:cNvPr>
          <p:cNvPicPr>
            <a:picLocks noChangeAspect="1"/>
          </p:cNvPicPr>
          <p:nvPr/>
        </p:nvPicPr>
        <p:blipFill>
          <a:blip r:embed="rId4"/>
          <a:stretch>
            <a:fillRect/>
          </a:stretch>
        </p:blipFill>
        <p:spPr>
          <a:xfrm>
            <a:off x="6640628" y="3370457"/>
            <a:ext cx="4927917" cy="3030344"/>
          </a:xfrm>
          <a:prstGeom prst="rect">
            <a:avLst/>
          </a:prstGeom>
        </p:spPr>
      </p:pic>
    </p:spTree>
    <p:extLst>
      <p:ext uri="{BB962C8B-B14F-4D97-AF65-F5344CB8AC3E}">
        <p14:creationId xmlns:p14="http://schemas.microsoft.com/office/powerpoint/2010/main" val="4024906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5D614-C899-B2C8-3E58-258D37C40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4E8F0-D2D2-A9F0-59C9-CE4D33675FEF}"/>
              </a:ext>
            </a:extLst>
          </p:cNvPr>
          <p:cNvSpPr>
            <a:spLocks noGrp="1"/>
          </p:cNvSpPr>
          <p:nvPr>
            <p:ph type="title"/>
          </p:nvPr>
        </p:nvSpPr>
        <p:spPr>
          <a:xfrm>
            <a:off x="623455" y="396649"/>
            <a:ext cx="4073236" cy="722457"/>
          </a:xfrm>
        </p:spPr>
        <p:txBody>
          <a:bodyPr>
            <a:normAutofit/>
          </a:bodyPr>
          <a:lstStyle/>
          <a:p>
            <a:r>
              <a:rPr lang="en-US" sz="4000" dirty="0">
                <a:solidFill>
                  <a:schemeClr val="tx1"/>
                </a:solidFill>
              </a:rPr>
              <a:t>Data Preparation</a:t>
            </a:r>
            <a:endParaRPr lang="en-SG" sz="4000" dirty="0">
              <a:solidFill>
                <a:schemeClr val="tx1"/>
              </a:solidFill>
            </a:endParaRPr>
          </a:p>
        </p:txBody>
      </p:sp>
      <p:sp>
        <p:nvSpPr>
          <p:cNvPr id="3" name="Content Placeholder 2">
            <a:extLst>
              <a:ext uri="{FF2B5EF4-FFF2-40B4-BE49-F238E27FC236}">
                <a16:creationId xmlns:a16="http://schemas.microsoft.com/office/drawing/2014/main" id="{C8B6933A-F564-C97D-8CD8-752473DDA7FE}"/>
              </a:ext>
            </a:extLst>
          </p:cNvPr>
          <p:cNvSpPr>
            <a:spLocks noGrp="1"/>
          </p:cNvSpPr>
          <p:nvPr>
            <p:ph idx="1"/>
          </p:nvPr>
        </p:nvSpPr>
        <p:spPr>
          <a:xfrm>
            <a:off x="623455" y="1323109"/>
            <a:ext cx="5646716" cy="4853854"/>
          </a:xfrm>
        </p:spPr>
        <p:txBody>
          <a:bodyPr>
            <a:normAutofit/>
          </a:bodyPr>
          <a:lstStyle/>
          <a:p>
            <a:pPr marL="0" indent="0">
              <a:buNone/>
            </a:pPr>
            <a:r>
              <a:rPr lang="en-US" sz="2200" b="1" dirty="0"/>
              <a:t>Remaining Lease Column (Many Blanks)</a:t>
            </a:r>
          </a:p>
          <a:p>
            <a:r>
              <a:rPr lang="en-US" sz="2200" dirty="0"/>
              <a:t>Add Column -&gt; Custom Column</a:t>
            </a:r>
          </a:p>
          <a:p>
            <a:r>
              <a:rPr lang="en-US" sz="2200" dirty="0"/>
              <a:t>New Column: </a:t>
            </a:r>
            <a:r>
              <a:rPr lang="en-US" sz="2200" dirty="0" err="1"/>
              <a:t>remaining_lease_calculated</a:t>
            </a:r>
            <a:endParaRPr lang="en-US" sz="2200" dirty="0"/>
          </a:p>
          <a:p>
            <a:r>
              <a:rPr lang="en-US" sz="2200" dirty="0"/>
              <a:t>Type in the formula</a:t>
            </a:r>
          </a:p>
          <a:p>
            <a:r>
              <a:rPr lang="en-US" sz="2200" dirty="0"/>
              <a:t>Change data type to whole number</a:t>
            </a:r>
          </a:p>
          <a:p>
            <a:pPr marL="0" indent="0">
              <a:buNone/>
            </a:pPr>
            <a:endParaRPr lang="en-US" sz="2200" dirty="0"/>
          </a:p>
          <a:p>
            <a:pPr marL="0" indent="0">
              <a:buNone/>
            </a:pPr>
            <a:r>
              <a:rPr lang="en-US" sz="2200" b="1" dirty="0"/>
              <a:t>Fill up the blanks of </a:t>
            </a:r>
            <a:r>
              <a:rPr lang="en-US" sz="2200" b="1" dirty="0" err="1"/>
              <a:t>remaining_lease</a:t>
            </a:r>
            <a:r>
              <a:rPr lang="en-US" sz="2200" b="1" dirty="0"/>
              <a:t> with the calculated values</a:t>
            </a:r>
          </a:p>
          <a:p>
            <a:endParaRPr lang="en-US" sz="2200" dirty="0"/>
          </a:p>
        </p:txBody>
      </p:sp>
      <p:pic>
        <p:nvPicPr>
          <p:cNvPr id="5" name="Picture 4">
            <a:extLst>
              <a:ext uri="{FF2B5EF4-FFF2-40B4-BE49-F238E27FC236}">
                <a16:creationId xmlns:a16="http://schemas.microsoft.com/office/drawing/2014/main" id="{DE9507C9-8FFE-ACA1-268D-EFA894B75D90}"/>
              </a:ext>
            </a:extLst>
          </p:cNvPr>
          <p:cNvPicPr>
            <a:picLocks noChangeAspect="1"/>
          </p:cNvPicPr>
          <p:nvPr/>
        </p:nvPicPr>
        <p:blipFill>
          <a:blip r:embed="rId3"/>
          <a:stretch>
            <a:fillRect/>
          </a:stretch>
        </p:blipFill>
        <p:spPr>
          <a:xfrm>
            <a:off x="6804238" y="1760010"/>
            <a:ext cx="5202381" cy="3013391"/>
          </a:xfrm>
          <a:prstGeom prst="rect">
            <a:avLst/>
          </a:prstGeom>
        </p:spPr>
      </p:pic>
      <p:pic>
        <p:nvPicPr>
          <p:cNvPr id="7" name="Picture 6">
            <a:extLst>
              <a:ext uri="{FF2B5EF4-FFF2-40B4-BE49-F238E27FC236}">
                <a16:creationId xmlns:a16="http://schemas.microsoft.com/office/drawing/2014/main" id="{3B755B10-2E75-04EA-9DFC-58987659BD90}"/>
              </a:ext>
            </a:extLst>
          </p:cNvPr>
          <p:cNvPicPr>
            <a:picLocks noChangeAspect="1"/>
          </p:cNvPicPr>
          <p:nvPr/>
        </p:nvPicPr>
        <p:blipFill>
          <a:blip r:embed="rId4"/>
          <a:stretch>
            <a:fillRect/>
          </a:stretch>
        </p:blipFill>
        <p:spPr>
          <a:xfrm>
            <a:off x="533251" y="5173052"/>
            <a:ext cx="6686599" cy="495304"/>
          </a:xfrm>
          <a:prstGeom prst="rect">
            <a:avLst/>
          </a:prstGeom>
        </p:spPr>
      </p:pic>
      <p:pic>
        <p:nvPicPr>
          <p:cNvPr id="6" name="Picture 5">
            <a:extLst>
              <a:ext uri="{FF2B5EF4-FFF2-40B4-BE49-F238E27FC236}">
                <a16:creationId xmlns:a16="http://schemas.microsoft.com/office/drawing/2014/main" id="{105DD983-6324-F7E4-4AF8-3ECC7DFD1BA7}"/>
              </a:ext>
            </a:extLst>
          </p:cNvPr>
          <p:cNvPicPr>
            <a:picLocks noChangeAspect="1"/>
          </p:cNvPicPr>
          <p:nvPr/>
        </p:nvPicPr>
        <p:blipFill>
          <a:blip r:embed="rId5"/>
          <a:stretch>
            <a:fillRect/>
          </a:stretch>
        </p:blipFill>
        <p:spPr>
          <a:xfrm>
            <a:off x="8374245" y="5266298"/>
            <a:ext cx="2714561" cy="402058"/>
          </a:xfrm>
          <a:prstGeom prst="rect">
            <a:avLst/>
          </a:prstGeom>
        </p:spPr>
      </p:pic>
      <p:pic>
        <p:nvPicPr>
          <p:cNvPr id="8" name="Picture 7">
            <a:extLst>
              <a:ext uri="{FF2B5EF4-FFF2-40B4-BE49-F238E27FC236}">
                <a16:creationId xmlns:a16="http://schemas.microsoft.com/office/drawing/2014/main" id="{B8DDCE01-B360-9D18-F19F-9DF7CECA5296}"/>
              </a:ext>
            </a:extLst>
          </p:cNvPr>
          <p:cNvPicPr>
            <a:picLocks noChangeAspect="1"/>
          </p:cNvPicPr>
          <p:nvPr/>
        </p:nvPicPr>
        <p:blipFill>
          <a:blip r:embed="rId6"/>
          <a:stretch>
            <a:fillRect/>
          </a:stretch>
        </p:blipFill>
        <p:spPr>
          <a:xfrm>
            <a:off x="6096000" y="814502"/>
            <a:ext cx="4819685" cy="295277"/>
          </a:xfrm>
          <a:prstGeom prst="rect">
            <a:avLst/>
          </a:prstGeom>
        </p:spPr>
      </p:pic>
    </p:spTree>
    <p:extLst>
      <p:ext uri="{BB962C8B-B14F-4D97-AF65-F5344CB8AC3E}">
        <p14:creationId xmlns:p14="http://schemas.microsoft.com/office/powerpoint/2010/main" val="868295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57E85-0F5D-714D-8D52-ABCD72A6D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12B23-65AE-22E8-51B7-3DA0E16FE27E}"/>
              </a:ext>
            </a:extLst>
          </p:cNvPr>
          <p:cNvSpPr>
            <a:spLocks noGrp="1"/>
          </p:cNvSpPr>
          <p:nvPr>
            <p:ph type="title"/>
          </p:nvPr>
        </p:nvSpPr>
        <p:spPr>
          <a:xfrm>
            <a:off x="843557" y="319808"/>
            <a:ext cx="4073236" cy="722457"/>
          </a:xfrm>
        </p:spPr>
        <p:txBody>
          <a:bodyPr>
            <a:normAutofit/>
          </a:bodyPr>
          <a:lstStyle/>
          <a:p>
            <a:r>
              <a:rPr lang="en-US" sz="4000" dirty="0">
                <a:solidFill>
                  <a:schemeClr val="tx1"/>
                </a:solidFill>
              </a:rPr>
              <a:t>Data Preparation</a:t>
            </a:r>
            <a:endParaRPr lang="en-SG" sz="4000" dirty="0">
              <a:solidFill>
                <a:schemeClr val="tx1"/>
              </a:solidFill>
            </a:endParaRPr>
          </a:p>
        </p:txBody>
      </p:sp>
      <p:sp>
        <p:nvSpPr>
          <p:cNvPr id="3" name="Content Placeholder 2">
            <a:extLst>
              <a:ext uri="{FF2B5EF4-FFF2-40B4-BE49-F238E27FC236}">
                <a16:creationId xmlns:a16="http://schemas.microsoft.com/office/drawing/2014/main" id="{98FFE46B-60F7-A7D4-1FFC-3702C5C1E69F}"/>
              </a:ext>
            </a:extLst>
          </p:cNvPr>
          <p:cNvSpPr>
            <a:spLocks noGrp="1"/>
          </p:cNvSpPr>
          <p:nvPr>
            <p:ph idx="1"/>
          </p:nvPr>
        </p:nvSpPr>
        <p:spPr>
          <a:xfrm>
            <a:off x="623455" y="1323109"/>
            <a:ext cx="5723557" cy="4853854"/>
          </a:xfrm>
        </p:spPr>
        <p:txBody>
          <a:bodyPr>
            <a:normAutofit/>
          </a:bodyPr>
          <a:lstStyle/>
          <a:p>
            <a:r>
              <a:rPr lang="en-US" sz="2400" b="1" dirty="0">
                <a:solidFill>
                  <a:schemeClr val="tx1"/>
                </a:solidFill>
              </a:rPr>
              <a:t>Remaining lease group (New Column)</a:t>
            </a:r>
          </a:p>
          <a:p>
            <a:endParaRPr lang="en-US" sz="2400" b="1" dirty="0">
              <a:solidFill>
                <a:schemeClr val="tx1"/>
              </a:solidFill>
            </a:endParaRPr>
          </a:p>
          <a:p>
            <a:pPr lvl="1">
              <a:buFont typeface="Wingdings" panose="05000000000000000000" pitchFamily="2" charset="2"/>
              <a:buChar char="§"/>
            </a:pPr>
            <a:r>
              <a:rPr lang="en-US" sz="2400" b="1" dirty="0">
                <a:solidFill>
                  <a:schemeClr val="tx1"/>
                </a:solidFill>
              </a:rPr>
              <a:t> </a:t>
            </a:r>
            <a:r>
              <a:rPr lang="en-US" sz="2400" dirty="0">
                <a:solidFill>
                  <a:schemeClr val="tx1"/>
                </a:solidFill>
              </a:rPr>
              <a:t>Click table icon (Table View)</a:t>
            </a:r>
          </a:p>
          <a:p>
            <a:pPr lvl="1">
              <a:buFont typeface="Wingdings" panose="05000000000000000000" pitchFamily="2" charset="2"/>
              <a:buChar char="§"/>
            </a:pPr>
            <a:r>
              <a:rPr lang="en-US" sz="2400" dirty="0">
                <a:solidFill>
                  <a:schemeClr val="tx1"/>
                </a:solidFill>
              </a:rPr>
              <a:t> Table tools -&gt; New Column</a:t>
            </a:r>
          </a:p>
          <a:p>
            <a:pPr lvl="1">
              <a:buFont typeface="Wingdings" panose="05000000000000000000" pitchFamily="2" charset="2"/>
              <a:buChar char="§"/>
            </a:pPr>
            <a:r>
              <a:rPr lang="en-US" sz="2400" dirty="0">
                <a:solidFill>
                  <a:schemeClr val="tx1"/>
                </a:solidFill>
              </a:rPr>
              <a:t> Write the DAX formula</a:t>
            </a:r>
          </a:p>
          <a:p>
            <a:pPr lvl="1">
              <a:buFont typeface="Wingdings" panose="05000000000000000000" pitchFamily="2" charset="2"/>
              <a:buChar char="§"/>
            </a:pPr>
            <a:endParaRPr lang="en-US" sz="2400" dirty="0">
              <a:solidFill>
                <a:schemeClr val="tx1"/>
              </a:solidFill>
            </a:endParaRPr>
          </a:p>
        </p:txBody>
      </p:sp>
      <p:pic>
        <p:nvPicPr>
          <p:cNvPr id="5" name="Picture 4">
            <a:extLst>
              <a:ext uri="{FF2B5EF4-FFF2-40B4-BE49-F238E27FC236}">
                <a16:creationId xmlns:a16="http://schemas.microsoft.com/office/drawing/2014/main" id="{4E891CC7-E1EF-EF73-B34A-37D109A52FD9}"/>
              </a:ext>
            </a:extLst>
          </p:cNvPr>
          <p:cNvPicPr>
            <a:picLocks noChangeAspect="1"/>
          </p:cNvPicPr>
          <p:nvPr/>
        </p:nvPicPr>
        <p:blipFill>
          <a:blip r:embed="rId3"/>
          <a:stretch>
            <a:fillRect/>
          </a:stretch>
        </p:blipFill>
        <p:spPr>
          <a:xfrm>
            <a:off x="6348807" y="1150374"/>
            <a:ext cx="5219738" cy="4060897"/>
          </a:xfrm>
          <a:prstGeom prst="rect">
            <a:avLst/>
          </a:prstGeom>
        </p:spPr>
      </p:pic>
    </p:spTree>
    <p:extLst>
      <p:ext uri="{BB962C8B-B14F-4D97-AF65-F5344CB8AC3E}">
        <p14:creationId xmlns:p14="http://schemas.microsoft.com/office/powerpoint/2010/main" val="202151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1666</TotalTime>
  <Words>2184</Words>
  <Application>Microsoft Office PowerPoint</Application>
  <PresentationFormat>Widescreen</PresentationFormat>
  <Paragraphs>177</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Calibri</vt:lpstr>
      <vt:lpstr>Calibri Light</vt:lpstr>
      <vt:lpstr>Wingdings</vt:lpstr>
      <vt:lpstr>Retrospect</vt:lpstr>
      <vt:lpstr>HDB Resale Flats  Dashboard Report</vt:lpstr>
      <vt:lpstr>General Process</vt:lpstr>
      <vt:lpstr>Problem Statement</vt:lpstr>
      <vt:lpstr>Research Objective</vt:lpstr>
      <vt:lpstr>Data Preparation Overview</vt:lpstr>
      <vt:lpstr>Data Preparation</vt:lpstr>
      <vt:lpstr>Data Preparation</vt:lpstr>
      <vt:lpstr>Data Preparation</vt:lpstr>
      <vt:lpstr>Data Preparation</vt:lpstr>
      <vt:lpstr>Data Preparation</vt:lpstr>
      <vt:lpstr>Report</vt:lpstr>
      <vt:lpstr>Dashboard 1: Market Overview</vt:lpstr>
      <vt:lpstr>Dashboard 1 Summary</vt:lpstr>
      <vt:lpstr>Dashboard 2: Location Analysis</vt:lpstr>
      <vt:lpstr>Dashboard 2 Summary</vt:lpstr>
      <vt:lpstr>Dashboard 3: Property Characteristics</vt:lpstr>
      <vt:lpstr>Dashboard 3 Summary</vt:lpstr>
      <vt:lpstr>Dashboard 4: Market Trends</vt:lpstr>
      <vt:lpstr>Dashboard 4 Summary</vt:lpstr>
      <vt:lpstr>Dashboard 5: Future Projection</vt:lpstr>
      <vt:lpstr>Dashboard 5 Summary</vt:lpstr>
      <vt:lpstr>Conclusion</vt:lpstr>
      <vt:lpstr>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Daryl Tan</dc:creator>
  <cp:lastModifiedBy>Daryl Tan</cp:lastModifiedBy>
  <cp:revision>1</cp:revision>
  <dcterms:created xsi:type="dcterms:W3CDTF">2025-06-10T09:55:35Z</dcterms:created>
  <dcterms:modified xsi:type="dcterms:W3CDTF">2025-06-27T06:26:16Z</dcterms:modified>
</cp:coreProperties>
</file>